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5"/>
  </p:notesMasterIdLst>
  <p:sldIdLst>
    <p:sldId id="256" r:id="rId5"/>
    <p:sldId id="279" r:id="rId6"/>
    <p:sldId id="270" r:id="rId7"/>
    <p:sldId id="408" r:id="rId8"/>
    <p:sldId id="396" r:id="rId9"/>
    <p:sldId id="397" r:id="rId10"/>
    <p:sldId id="398" r:id="rId11"/>
    <p:sldId id="399" r:id="rId12"/>
    <p:sldId id="400" r:id="rId13"/>
    <p:sldId id="401" r:id="rId14"/>
    <p:sldId id="405" r:id="rId15"/>
    <p:sldId id="375" r:id="rId16"/>
    <p:sldId id="411" r:id="rId17"/>
    <p:sldId id="402" r:id="rId18"/>
    <p:sldId id="406" r:id="rId19"/>
    <p:sldId id="407" r:id="rId20"/>
    <p:sldId id="403" r:id="rId21"/>
    <p:sldId id="409" r:id="rId22"/>
    <p:sldId id="410" r:id="rId23"/>
    <p:sldId id="259" r:id="rId2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SC Finland" initials="FF" lastIdx="1" clrIdx="0">
    <p:extLst>
      <p:ext uri="{19B8F6BF-5375-455C-9EA6-DF929625EA0E}">
        <p15:presenceInfo xmlns:p15="http://schemas.microsoft.com/office/powerpoint/2012/main" userId="FSC Finland" providerId="None"/>
      </p:ext>
    </p:extLst>
  </p:cmAuthor>
  <p:cmAuthor id="2" name="Rosario Galán" initials="RG" lastIdx="20" clrIdx="1">
    <p:extLst>
      <p:ext uri="{19B8F6BF-5375-455C-9EA6-DF929625EA0E}">
        <p15:presenceInfo xmlns:p15="http://schemas.microsoft.com/office/powerpoint/2012/main" userId="S::r.galan@fsc.org::0ac02254-fd18-473c-b88e-dd21bf0d0145" providerId="AD"/>
      </p:ext>
    </p:extLst>
  </p:cmAuthor>
  <p:cmAuthor id="3" name="Lauri Ilola" initials="LI" lastIdx="1" clrIdx="2">
    <p:extLst>
      <p:ext uri="{19B8F6BF-5375-455C-9EA6-DF929625EA0E}">
        <p15:presenceInfo xmlns:p15="http://schemas.microsoft.com/office/powerpoint/2012/main" userId="S::l.ilola@fi.fsc.org::aee181f2-9fe1-4d74-b610-88735152e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7F7F7F"/>
    <a:srgbClr val="63897E"/>
    <a:srgbClr val="285C4D"/>
    <a:srgbClr val="2F6153"/>
    <a:srgbClr val="FFFFFF"/>
    <a:srgbClr val="70AD47"/>
    <a:srgbClr val="FF7C80"/>
    <a:srgbClr val="78BE20"/>
    <a:srgbClr val="006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19" autoAdjust="0"/>
  </p:normalViewPr>
  <p:slideViewPr>
    <p:cSldViewPr snapToGrid="0">
      <p:cViewPr varScale="1">
        <p:scale>
          <a:sx n="132" d="100"/>
          <a:sy n="132" d="100"/>
        </p:scale>
        <p:origin x="10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 Ilola" userId="aee181f2-9fe1-4d74-b610-88735152ecbc" providerId="ADAL" clId="{CE270020-AE9F-4DCB-BE5F-F5A9249BF9FE}"/>
    <pc:docChg chg="modSld">
      <pc:chgData name="Lauri Ilola" userId="aee181f2-9fe1-4d74-b610-88735152ecbc" providerId="ADAL" clId="{CE270020-AE9F-4DCB-BE5F-F5A9249BF9FE}" dt="2021-03-04T11:43:20.590" v="7" actId="20577"/>
      <pc:docMkLst>
        <pc:docMk/>
      </pc:docMkLst>
      <pc:sldChg chg="modSp mod">
        <pc:chgData name="Lauri Ilola" userId="aee181f2-9fe1-4d74-b610-88735152ecbc" providerId="ADAL" clId="{CE270020-AE9F-4DCB-BE5F-F5A9249BF9FE}" dt="2021-03-04T11:43:20.590" v="7" actId="20577"/>
        <pc:sldMkLst>
          <pc:docMk/>
          <pc:sldMk cId="135049258" sldId="256"/>
        </pc:sldMkLst>
        <pc:spChg chg="mod">
          <ac:chgData name="Lauri Ilola" userId="aee181f2-9fe1-4d74-b610-88735152ecbc" providerId="ADAL" clId="{CE270020-AE9F-4DCB-BE5F-F5A9249BF9FE}" dt="2021-03-04T11:43:20.590" v="7" actId="20577"/>
          <ac:spMkLst>
            <pc:docMk/>
            <pc:sldMk cId="135049258" sldId="256"/>
            <ac:spMk id="3" creationId="{66A31304-DB34-604F-9DB2-A72E0A3299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BD687-59E5-DA40-BE7C-E980ACBE6BAA}" type="datetimeFigureOut">
              <a:rPr lang="en-US" smtClean="0"/>
              <a:t>3/4/2021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6DF8C-BD27-CE43-8A6D-02C0C4478251}" type="slidenum">
              <a:rPr lang="en-US" smtClean="0"/>
              <a:t>‹#›</a:t>
            </a:fld>
            <a:endParaRPr lang="en-US"/>
          </a:p>
        </p:txBody>
      </p:sp>
    </p:spTree>
    <p:extLst>
      <p:ext uri="{BB962C8B-B14F-4D97-AF65-F5344CB8AC3E}">
        <p14:creationId xmlns:p14="http://schemas.microsoft.com/office/powerpoint/2010/main" val="16904632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6AB6DF8C-BD27-CE43-8A6D-02C0C4478251}" type="slidenum">
              <a:rPr lang="en-US" smtClean="0"/>
              <a:t>1</a:t>
            </a:fld>
            <a:endParaRPr lang="en-US" dirty="0"/>
          </a:p>
        </p:txBody>
      </p:sp>
    </p:spTree>
    <p:extLst>
      <p:ext uri="{BB962C8B-B14F-4D97-AF65-F5344CB8AC3E}">
        <p14:creationId xmlns:p14="http://schemas.microsoft.com/office/powerpoint/2010/main" val="81961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10</a:t>
            </a:fld>
            <a:endParaRPr lang="en-US" dirty="0"/>
          </a:p>
        </p:txBody>
      </p:sp>
    </p:spTree>
    <p:extLst>
      <p:ext uri="{BB962C8B-B14F-4D97-AF65-F5344CB8AC3E}">
        <p14:creationId xmlns:p14="http://schemas.microsoft.com/office/powerpoint/2010/main" val="295964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noProof="0" dirty="0">
                <a:cs typeface="Calibri"/>
              </a:rPr>
              <a:t>National webinars will be recorded and put at the disposal of other national and regional offices.</a:t>
            </a:r>
          </a:p>
        </p:txBody>
      </p:sp>
      <p:sp>
        <p:nvSpPr>
          <p:cNvPr id="4" name="Slide Number Placeholder 3"/>
          <p:cNvSpPr>
            <a:spLocks noGrp="1"/>
          </p:cNvSpPr>
          <p:nvPr>
            <p:ph type="sldNum" sz="quarter" idx="10"/>
          </p:nvPr>
        </p:nvSpPr>
        <p:spPr/>
        <p:txBody>
          <a:bodyPr/>
          <a:lstStyle/>
          <a:p>
            <a:fld id="{6AB6DF8C-BD27-CE43-8A6D-02C0C4478251}" type="slidenum">
              <a:rPr lang="en-US" smtClean="0"/>
              <a:t>11</a:t>
            </a:fld>
            <a:endParaRPr lang="en-US" dirty="0"/>
          </a:p>
        </p:txBody>
      </p:sp>
    </p:spTree>
    <p:extLst>
      <p:ext uri="{BB962C8B-B14F-4D97-AF65-F5344CB8AC3E}">
        <p14:creationId xmlns:p14="http://schemas.microsoft.com/office/powerpoint/2010/main" val="399421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6AB6DF8C-BD27-CE43-8A6D-02C0C4478251}" type="slidenum">
              <a:rPr lang="en-US" smtClean="0"/>
              <a:t>12</a:t>
            </a:fld>
            <a:endParaRPr lang="en-US" dirty="0"/>
          </a:p>
        </p:txBody>
      </p:sp>
    </p:spTree>
    <p:extLst>
      <p:ext uri="{BB962C8B-B14F-4D97-AF65-F5344CB8AC3E}">
        <p14:creationId xmlns:p14="http://schemas.microsoft.com/office/powerpoint/2010/main" val="3775225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13</a:t>
            </a:fld>
            <a:endParaRPr lang="en-US" dirty="0"/>
          </a:p>
        </p:txBody>
      </p:sp>
    </p:spTree>
    <p:extLst>
      <p:ext uri="{BB962C8B-B14F-4D97-AF65-F5344CB8AC3E}">
        <p14:creationId xmlns:p14="http://schemas.microsoft.com/office/powerpoint/2010/main" val="26865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14</a:t>
            </a:fld>
            <a:endParaRPr lang="en-US" dirty="0"/>
          </a:p>
        </p:txBody>
      </p:sp>
    </p:spTree>
    <p:extLst>
      <p:ext uri="{BB962C8B-B14F-4D97-AF65-F5344CB8AC3E}">
        <p14:creationId xmlns:p14="http://schemas.microsoft.com/office/powerpoint/2010/main" val="520475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15</a:t>
            </a:fld>
            <a:endParaRPr lang="en-US" dirty="0"/>
          </a:p>
        </p:txBody>
      </p:sp>
    </p:spTree>
    <p:extLst>
      <p:ext uri="{BB962C8B-B14F-4D97-AF65-F5344CB8AC3E}">
        <p14:creationId xmlns:p14="http://schemas.microsoft.com/office/powerpoint/2010/main" val="345592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16</a:t>
            </a:fld>
            <a:endParaRPr lang="en-US" dirty="0"/>
          </a:p>
        </p:txBody>
      </p:sp>
    </p:spTree>
    <p:extLst>
      <p:ext uri="{BB962C8B-B14F-4D97-AF65-F5344CB8AC3E}">
        <p14:creationId xmlns:p14="http://schemas.microsoft.com/office/powerpoint/2010/main" val="3374994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17</a:t>
            </a:fld>
            <a:endParaRPr lang="en-US" dirty="0"/>
          </a:p>
        </p:txBody>
      </p:sp>
    </p:spTree>
    <p:extLst>
      <p:ext uri="{BB962C8B-B14F-4D97-AF65-F5344CB8AC3E}">
        <p14:creationId xmlns:p14="http://schemas.microsoft.com/office/powerpoint/2010/main" val="286908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18</a:t>
            </a:fld>
            <a:endParaRPr lang="en-US" dirty="0"/>
          </a:p>
        </p:txBody>
      </p:sp>
    </p:spTree>
    <p:extLst>
      <p:ext uri="{BB962C8B-B14F-4D97-AF65-F5344CB8AC3E}">
        <p14:creationId xmlns:p14="http://schemas.microsoft.com/office/powerpoint/2010/main" val="311560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19</a:t>
            </a:fld>
            <a:endParaRPr lang="en-US" dirty="0"/>
          </a:p>
        </p:txBody>
      </p:sp>
    </p:spTree>
    <p:extLst>
      <p:ext uri="{BB962C8B-B14F-4D97-AF65-F5344CB8AC3E}">
        <p14:creationId xmlns:p14="http://schemas.microsoft.com/office/powerpoint/2010/main" val="294155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noProof="0" dirty="0"/>
          </a:p>
        </p:txBody>
      </p:sp>
      <p:sp>
        <p:nvSpPr>
          <p:cNvPr id="4" name="Slide Number Placeholder 3"/>
          <p:cNvSpPr>
            <a:spLocks noGrp="1"/>
          </p:cNvSpPr>
          <p:nvPr>
            <p:ph type="sldNum" sz="quarter" idx="10"/>
          </p:nvPr>
        </p:nvSpPr>
        <p:spPr/>
        <p:txBody>
          <a:bodyPr/>
          <a:lstStyle/>
          <a:p>
            <a:fld id="{6AB6DF8C-BD27-CE43-8A6D-02C0C4478251}" type="slidenum">
              <a:rPr lang="en-US" smtClean="0"/>
              <a:t>2</a:t>
            </a:fld>
            <a:endParaRPr lang="en-US" dirty="0"/>
          </a:p>
        </p:txBody>
      </p:sp>
    </p:spTree>
    <p:extLst>
      <p:ext uri="{BB962C8B-B14F-4D97-AF65-F5344CB8AC3E}">
        <p14:creationId xmlns:p14="http://schemas.microsoft.com/office/powerpoint/2010/main" val="65706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6DF8C-BD27-CE43-8A6D-02C0C4478251}" type="slidenum">
              <a:rPr lang="en-US" smtClean="0"/>
              <a:t>20</a:t>
            </a:fld>
            <a:endParaRPr lang="en-US"/>
          </a:p>
        </p:txBody>
      </p:sp>
    </p:spTree>
    <p:extLst>
      <p:ext uri="{BB962C8B-B14F-4D97-AF65-F5344CB8AC3E}">
        <p14:creationId xmlns:p14="http://schemas.microsoft.com/office/powerpoint/2010/main" val="107889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3</a:t>
            </a:fld>
            <a:endParaRPr lang="en-US" dirty="0"/>
          </a:p>
        </p:txBody>
      </p:sp>
    </p:spTree>
    <p:extLst>
      <p:ext uri="{BB962C8B-B14F-4D97-AF65-F5344CB8AC3E}">
        <p14:creationId xmlns:p14="http://schemas.microsoft.com/office/powerpoint/2010/main" val="412850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6AB6DF8C-BD27-CE43-8A6D-02C0C4478251}" type="slidenum">
              <a:rPr lang="en-US" smtClean="0"/>
              <a:t>4</a:t>
            </a:fld>
            <a:endParaRPr lang="en-US" dirty="0"/>
          </a:p>
        </p:txBody>
      </p:sp>
    </p:spTree>
    <p:extLst>
      <p:ext uri="{BB962C8B-B14F-4D97-AF65-F5344CB8AC3E}">
        <p14:creationId xmlns:p14="http://schemas.microsoft.com/office/powerpoint/2010/main" val="144808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5</a:t>
            </a:fld>
            <a:endParaRPr lang="en-US" dirty="0"/>
          </a:p>
        </p:txBody>
      </p:sp>
    </p:spTree>
    <p:extLst>
      <p:ext uri="{BB962C8B-B14F-4D97-AF65-F5344CB8AC3E}">
        <p14:creationId xmlns:p14="http://schemas.microsoft.com/office/powerpoint/2010/main" val="424097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6</a:t>
            </a:fld>
            <a:endParaRPr lang="en-US" dirty="0"/>
          </a:p>
        </p:txBody>
      </p:sp>
    </p:spTree>
    <p:extLst>
      <p:ext uri="{BB962C8B-B14F-4D97-AF65-F5344CB8AC3E}">
        <p14:creationId xmlns:p14="http://schemas.microsoft.com/office/powerpoint/2010/main" val="136944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7</a:t>
            </a:fld>
            <a:endParaRPr lang="en-US" dirty="0"/>
          </a:p>
        </p:txBody>
      </p:sp>
    </p:spTree>
    <p:extLst>
      <p:ext uri="{BB962C8B-B14F-4D97-AF65-F5344CB8AC3E}">
        <p14:creationId xmlns:p14="http://schemas.microsoft.com/office/powerpoint/2010/main" val="101980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8</a:t>
            </a:fld>
            <a:endParaRPr lang="en-US" dirty="0"/>
          </a:p>
        </p:txBody>
      </p:sp>
    </p:spTree>
    <p:extLst>
      <p:ext uri="{BB962C8B-B14F-4D97-AF65-F5344CB8AC3E}">
        <p14:creationId xmlns:p14="http://schemas.microsoft.com/office/powerpoint/2010/main" val="296518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noProof="0" dirty="0">
              <a:cs typeface="Calibri"/>
            </a:endParaRPr>
          </a:p>
        </p:txBody>
      </p:sp>
      <p:sp>
        <p:nvSpPr>
          <p:cNvPr id="4" name="Slide Number Placeholder 3"/>
          <p:cNvSpPr>
            <a:spLocks noGrp="1"/>
          </p:cNvSpPr>
          <p:nvPr>
            <p:ph type="sldNum" sz="quarter" idx="10"/>
          </p:nvPr>
        </p:nvSpPr>
        <p:spPr/>
        <p:txBody>
          <a:bodyPr/>
          <a:lstStyle/>
          <a:p>
            <a:fld id="{6AB6DF8C-BD27-CE43-8A6D-02C0C4478251}" type="slidenum">
              <a:rPr lang="en-US" smtClean="0"/>
              <a:t>9</a:t>
            </a:fld>
            <a:endParaRPr lang="en-US" dirty="0"/>
          </a:p>
        </p:txBody>
      </p:sp>
    </p:spTree>
    <p:extLst>
      <p:ext uri="{BB962C8B-B14F-4D97-AF65-F5344CB8AC3E}">
        <p14:creationId xmlns:p14="http://schemas.microsoft.com/office/powerpoint/2010/main" val="373112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C6B36-6946-2040-8EF3-62043D9CFB7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FBEFC05-76FC-5144-909B-688A4B5F3D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CB8ED46-B432-BE49-8EBF-8326BDFCFA52}"/>
              </a:ext>
            </a:extLst>
          </p:cNvPr>
          <p:cNvSpPr>
            <a:spLocks noGrp="1"/>
          </p:cNvSpPr>
          <p:nvPr>
            <p:ph type="dt" sz="half" idx="10"/>
          </p:nvPr>
        </p:nvSpPr>
        <p:spPr/>
        <p:txBody>
          <a:bodyPr/>
          <a:lstStyle/>
          <a:p>
            <a:fld id="{0D195F8B-6F4B-8343-BBF8-26CB76F99134}" type="datetime1">
              <a:rPr lang="en-GB" smtClean="0"/>
              <a:t>04/03/2021</a:t>
            </a:fld>
            <a:endParaRPr lang="en-US"/>
          </a:p>
        </p:txBody>
      </p:sp>
      <p:sp>
        <p:nvSpPr>
          <p:cNvPr id="5" name="Footer Placeholder 4">
            <a:extLst>
              <a:ext uri="{FF2B5EF4-FFF2-40B4-BE49-F238E27FC236}">
                <a16:creationId xmlns:a16="http://schemas.microsoft.com/office/drawing/2014/main" id="{946FAE53-4658-0C47-A9BB-DFC9436FB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4DE4B-D5BB-9043-8254-E8197AD83775}"/>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2563983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2D00-B266-464B-8AAE-B7632FF62B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F820A-82B8-B945-AF28-6F9FE92989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1137-6FFE-E04C-A4E8-E9F7D7C227F8}"/>
              </a:ext>
            </a:extLst>
          </p:cNvPr>
          <p:cNvSpPr>
            <a:spLocks noGrp="1"/>
          </p:cNvSpPr>
          <p:nvPr>
            <p:ph type="dt" sz="half" idx="10"/>
          </p:nvPr>
        </p:nvSpPr>
        <p:spPr/>
        <p:txBody>
          <a:bodyPr/>
          <a:lstStyle/>
          <a:p>
            <a:fld id="{4246EE24-F910-F743-9997-671271084C8D}" type="datetime1">
              <a:rPr lang="en-GB" smtClean="0"/>
              <a:t>04/03/2021</a:t>
            </a:fld>
            <a:endParaRPr lang="en-US"/>
          </a:p>
        </p:txBody>
      </p:sp>
      <p:sp>
        <p:nvSpPr>
          <p:cNvPr id="5" name="Footer Placeholder 4">
            <a:extLst>
              <a:ext uri="{FF2B5EF4-FFF2-40B4-BE49-F238E27FC236}">
                <a16:creationId xmlns:a16="http://schemas.microsoft.com/office/drawing/2014/main" id="{EC688982-D4EB-8748-99E2-FE9F3C91A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FEE1A-8DE0-8043-B9AA-12F478F25F27}"/>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3905731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AA2D75-3ABD-2340-BADB-0203BF07242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AEC82B-F5B8-154E-B571-AD74395AD923}"/>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20423-A094-5B43-AEDA-F0513E4BF2A6}"/>
              </a:ext>
            </a:extLst>
          </p:cNvPr>
          <p:cNvSpPr>
            <a:spLocks noGrp="1"/>
          </p:cNvSpPr>
          <p:nvPr>
            <p:ph type="dt" sz="half" idx="10"/>
          </p:nvPr>
        </p:nvSpPr>
        <p:spPr/>
        <p:txBody>
          <a:bodyPr/>
          <a:lstStyle/>
          <a:p>
            <a:fld id="{D1B0E017-D15B-D04A-B9BE-1CAB3B6C7BEE}" type="datetime1">
              <a:rPr lang="en-GB" smtClean="0"/>
              <a:t>04/03/2021</a:t>
            </a:fld>
            <a:endParaRPr lang="en-US"/>
          </a:p>
        </p:txBody>
      </p:sp>
      <p:sp>
        <p:nvSpPr>
          <p:cNvPr id="5" name="Footer Placeholder 4">
            <a:extLst>
              <a:ext uri="{FF2B5EF4-FFF2-40B4-BE49-F238E27FC236}">
                <a16:creationId xmlns:a16="http://schemas.microsoft.com/office/drawing/2014/main" id="{25232DFB-8336-184E-853A-2B18CDD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312E0-E941-9542-A7B8-3B2A7443BB2D}"/>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389182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A4F0-D99B-5A48-BCFA-A732C4452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A7CCB-7962-4545-AE46-E6829FD404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FD7F-D0D7-EE47-AFCD-638D4CD8B291}"/>
              </a:ext>
            </a:extLst>
          </p:cNvPr>
          <p:cNvSpPr>
            <a:spLocks noGrp="1"/>
          </p:cNvSpPr>
          <p:nvPr>
            <p:ph type="dt" sz="half" idx="10"/>
          </p:nvPr>
        </p:nvSpPr>
        <p:spPr/>
        <p:txBody>
          <a:bodyPr/>
          <a:lstStyle/>
          <a:p>
            <a:fld id="{70491990-4F12-C64B-9A83-1134A2082B8D}" type="datetime1">
              <a:rPr lang="en-GB" smtClean="0"/>
              <a:t>04/03/2021</a:t>
            </a:fld>
            <a:endParaRPr lang="en-US"/>
          </a:p>
        </p:txBody>
      </p:sp>
      <p:sp>
        <p:nvSpPr>
          <p:cNvPr id="5" name="Footer Placeholder 4">
            <a:extLst>
              <a:ext uri="{FF2B5EF4-FFF2-40B4-BE49-F238E27FC236}">
                <a16:creationId xmlns:a16="http://schemas.microsoft.com/office/drawing/2014/main" id="{2A99841C-D5BB-E84E-977B-25D6B24DD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0158A-E518-B144-9D01-8B8DC27DF88B}"/>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4961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A135-3E87-D64E-AE2B-305CC043619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8E4C4BB-4B7F-004C-8230-5448206FF8D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9272D1-4498-194F-92DE-2691ED9A1083}"/>
              </a:ext>
            </a:extLst>
          </p:cNvPr>
          <p:cNvSpPr>
            <a:spLocks noGrp="1"/>
          </p:cNvSpPr>
          <p:nvPr>
            <p:ph type="dt" sz="half" idx="10"/>
          </p:nvPr>
        </p:nvSpPr>
        <p:spPr/>
        <p:txBody>
          <a:bodyPr/>
          <a:lstStyle/>
          <a:p>
            <a:fld id="{245B03A1-2D24-A84D-9706-A7FC24FA1F55}" type="datetime1">
              <a:rPr lang="en-GB" smtClean="0"/>
              <a:t>04/03/2021</a:t>
            </a:fld>
            <a:endParaRPr lang="en-US"/>
          </a:p>
        </p:txBody>
      </p:sp>
      <p:sp>
        <p:nvSpPr>
          <p:cNvPr id="5" name="Footer Placeholder 4">
            <a:extLst>
              <a:ext uri="{FF2B5EF4-FFF2-40B4-BE49-F238E27FC236}">
                <a16:creationId xmlns:a16="http://schemas.microsoft.com/office/drawing/2014/main" id="{724E747D-757A-9F4D-AB75-9B5AC6D61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3F37B-A162-3B4E-90E5-87707DEED234}"/>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403758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0C1A-E318-5149-A33F-15B3C14F0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0FC8F9-4B7A-FF4F-AC43-BD8B4454FA1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02AC4C-A910-B147-910C-60E4E963B485}"/>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CADAA5-E18B-F545-B8F1-CA835C332865}"/>
              </a:ext>
            </a:extLst>
          </p:cNvPr>
          <p:cNvSpPr>
            <a:spLocks noGrp="1"/>
          </p:cNvSpPr>
          <p:nvPr>
            <p:ph type="dt" sz="half" idx="10"/>
          </p:nvPr>
        </p:nvSpPr>
        <p:spPr/>
        <p:txBody>
          <a:bodyPr/>
          <a:lstStyle/>
          <a:p>
            <a:fld id="{515FD5F2-8566-9B48-85C7-65F4A224A45D}" type="datetime1">
              <a:rPr lang="en-GB" smtClean="0"/>
              <a:t>04/03/2021</a:t>
            </a:fld>
            <a:endParaRPr lang="en-US"/>
          </a:p>
        </p:txBody>
      </p:sp>
      <p:sp>
        <p:nvSpPr>
          <p:cNvPr id="6" name="Footer Placeholder 5">
            <a:extLst>
              <a:ext uri="{FF2B5EF4-FFF2-40B4-BE49-F238E27FC236}">
                <a16:creationId xmlns:a16="http://schemas.microsoft.com/office/drawing/2014/main" id="{3C057452-42C8-DB4E-BBD7-A527982DA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32D66-78D0-8542-AEEF-95CD67B85EFC}"/>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30559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A88A-4127-444B-A77C-58813E0D777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8A5FD9-B3E2-404E-BCBB-233D4C08211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318612B-06A9-5C4B-814A-4D9F47E0A048}"/>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6BA9BA-8D09-BB4A-98B3-B48ED8BF4C8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CE5E5A4-C5F0-6147-AF86-7CFC0471AC9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1C8FE-CBE2-8C4A-829A-DC605386BED5}"/>
              </a:ext>
            </a:extLst>
          </p:cNvPr>
          <p:cNvSpPr>
            <a:spLocks noGrp="1"/>
          </p:cNvSpPr>
          <p:nvPr>
            <p:ph type="dt" sz="half" idx="10"/>
          </p:nvPr>
        </p:nvSpPr>
        <p:spPr/>
        <p:txBody>
          <a:bodyPr/>
          <a:lstStyle/>
          <a:p>
            <a:fld id="{63F6AF82-4F63-2E43-B0BB-EAB42078288F}" type="datetime1">
              <a:rPr lang="en-GB" smtClean="0"/>
              <a:t>04/03/2021</a:t>
            </a:fld>
            <a:endParaRPr lang="en-US"/>
          </a:p>
        </p:txBody>
      </p:sp>
      <p:sp>
        <p:nvSpPr>
          <p:cNvPr id="8" name="Footer Placeholder 7">
            <a:extLst>
              <a:ext uri="{FF2B5EF4-FFF2-40B4-BE49-F238E27FC236}">
                <a16:creationId xmlns:a16="http://schemas.microsoft.com/office/drawing/2014/main" id="{FB7B0F75-4878-6F4D-B33B-ED9D3C077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03022B-6551-EF40-9A61-6DED81F742EE}"/>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274342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F15E-6423-874E-960B-D4C293FB6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F6357F-3F97-9247-A75A-06CC9B852F1B}"/>
              </a:ext>
            </a:extLst>
          </p:cNvPr>
          <p:cNvSpPr>
            <a:spLocks noGrp="1"/>
          </p:cNvSpPr>
          <p:nvPr>
            <p:ph type="dt" sz="half" idx="10"/>
          </p:nvPr>
        </p:nvSpPr>
        <p:spPr/>
        <p:txBody>
          <a:bodyPr/>
          <a:lstStyle/>
          <a:p>
            <a:fld id="{74F1FC19-0B9E-4444-AA04-00F553E13FC4}" type="datetime1">
              <a:rPr lang="en-GB" smtClean="0"/>
              <a:t>04/03/2021</a:t>
            </a:fld>
            <a:endParaRPr lang="en-US"/>
          </a:p>
        </p:txBody>
      </p:sp>
      <p:sp>
        <p:nvSpPr>
          <p:cNvPr id="4" name="Footer Placeholder 3">
            <a:extLst>
              <a:ext uri="{FF2B5EF4-FFF2-40B4-BE49-F238E27FC236}">
                <a16:creationId xmlns:a16="http://schemas.microsoft.com/office/drawing/2014/main" id="{6EB9739A-88C4-FD48-AFD0-CC7B72D05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5A382E-952A-594C-AAB9-C00BC4F439D9}"/>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2657847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CBEA3-438A-EC4B-A707-FE01CE6903B7}"/>
              </a:ext>
            </a:extLst>
          </p:cNvPr>
          <p:cNvSpPr>
            <a:spLocks noGrp="1"/>
          </p:cNvSpPr>
          <p:nvPr>
            <p:ph type="dt" sz="half" idx="10"/>
          </p:nvPr>
        </p:nvSpPr>
        <p:spPr/>
        <p:txBody>
          <a:bodyPr/>
          <a:lstStyle/>
          <a:p>
            <a:fld id="{597F92C3-B237-4F43-A370-15307578B32A}" type="datetime1">
              <a:rPr lang="en-GB" smtClean="0"/>
              <a:t>04/03/2021</a:t>
            </a:fld>
            <a:endParaRPr lang="en-US"/>
          </a:p>
        </p:txBody>
      </p:sp>
      <p:sp>
        <p:nvSpPr>
          <p:cNvPr id="3" name="Footer Placeholder 2">
            <a:extLst>
              <a:ext uri="{FF2B5EF4-FFF2-40B4-BE49-F238E27FC236}">
                <a16:creationId xmlns:a16="http://schemas.microsoft.com/office/drawing/2014/main" id="{A79392F3-1807-5D4E-BE57-01523289F1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6B014-CC62-5547-A0ED-41B50F539297}"/>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140489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6F3B-869A-2A4C-B266-2E3B21B93F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47F62DA-1128-694B-84C8-2CDBD24CF99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10376-02F7-0D43-BD6A-B8CA4B9668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F827009-6F60-FC45-A916-223616A2F4D8}"/>
              </a:ext>
            </a:extLst>
          </p:cNvPr>
          <p:cNvSpPr>
            <a:spLocks noGrp="1"/>
          </p:cNvSpPr>
          <p:nvPr>
            <p:ph type="dt" sz="half" idx="10"/>
          </p:nvPr>
        </p:nvSpPr>
        <p:spPr/>
        <p:txBody>
          <a:bodyPr/>
          <a:lstStyle/>
          <a:p>
            <a:fld id="{6A3C94DF-BCFB-B145-8962-E76881758977}" type="datetime1">
              <a:rPr lang="en-GB" smtClean="0"/>
              <a:t>04/03/2021</a:t>
            </a:fld>
            <a:endParaRPr lang="en-US"/>
          </a:p>
        </p:txBody>
      </p:sp>
      <p:sp>
        <p:nvSpPr>
          <p:cNvPr id="6" name="Footer Placeholder 5">
            <a:extLst>
              <a:ext uri="{FF2B5EF4-FFF2-40B4-BE49-F238E27FC236}">
                <a16:creationId xmlns:a16="http://schemas.microsoft.com/office/drawing/2014/main" id="{E973201D-9259-0747-8E82-B49D5AF7B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FFA3D-3961-AB43-9824-CE1EFFD6E37C}"/>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379267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EBE4-4CA4-8645-A7B0-D77CE46DBED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5A5CA1-AAA9-7241-A919-30365F44014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A5ED9DE-7909-B447-BDE4-32EC73E4A6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69903FD-F61C-3A41-BE0C-9FBC80B81328}"/>
              </a:ext>
            </a:extLst>
          </p:cNvPr>
          <p:cNvSpPr>
            <a:spLocks noGrp="1"/>
          </p:cNvSpPr>
          <p:nvPr>
            <p:ph type="dt" sz="half" idx="10"/>
          </p:nvPr>
        </p:nvSpPr>
        <p:spPr/>
        <p:txBody>
          <a:bodyPr/>
          <a:lstStyle/>
          <a:p>
            <a:fld id="{7B10270C-E471-9D44-AA44-B329569149A1}" type="datetime1">
              <a:rPr lang="en-GB" smtClean="0"/>
              <a:t>04/03/2021</a:t>
            </a:fld>
            <a:endParaRPr lang="en-US"/>
          </a:p>
        </p:txBody>
      </p:sp>
      <p:sp>
        <p:nvSpPr>
          <p:cNvPr id="6" name="Footer Placeholder 5">
            <a:extLst>
              <a:ext uri="{FF2B5EF4-FFF2-40B4-BE49-F238E27FC236}">
                <a16:creationId xmlns:a16="http://schemas.microsoft.com/office/drawing/2014/main" id="{D8D1051B-040D-FB46-811C-2F91CE180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F8914-E2E2-8A45-A0DE-4DBEFBDD8CB3}"/>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221746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9CB8B-FE9D-B342-9E5C-320A968A5CB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D4E12-44EC-D94E-A69A-915462EA42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50A3F-EC0D-764D-96D8-4C3A3355FB6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7D21F0-575C-0C40-9732-11DA3D9ED4D6}" type="datetime1">
              <a:rPr lang="en-GB" smtClean="0"/>
              <a:t>04/03/2021</a:t>
            </a:fld>
            <a:endParaRPr lang="en-US"/>
          </a:p>
        </p:txBody>
      </p:sp>
      <p:sp>
        <p:nvSpPr>
          <p:cNvPr id="5" name="Footer Placeholder 4">
            <a:extLst>
              <a:ext uri="{FF2B5EF4-FFF2-40B4-BE49-F238E27FC236}">
                <a16:creationId xmlns:a16="http://schemas.microsoft.com/office/drawing/2014/main" id="{F97FBEC4-8E15-9C4A-AF86-5150F0C2DA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A9D181-EE18-5346-87E5-D57DE06354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065852-B72C-CB4D-980E-E202D86A797A}" type="slidenum">
              <a:rPr lang="en-US" smtClean="0"/>
              <a:t>‹#›</a:t>
            </a:fld>
            <a:endParaRPr lang="en-US"/>
          </a:p>
        </p:txBody>
      </p:sp>
    </p:spTree>
    <p:extLst>
      <p:ext uri="{BB962C8B-B14F-4D97-AF65-F5344CB8AC3E}">
        <p14:creationId xmlns:p14="http://schemas.microsoft.com/office/powerpoint/2010/main" val="3956723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l.Ilola@fi.fsc.org" TargetMode="External"/><Relationship Id="rId5" Type="http://schemas.openxmlformats.org/officeDocument/2006/relationships/hyperlink" Target="mailto:r.galan@fsc.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E596DF-41E0-2D41-8580-C315A28995DB}"/>
              </a:ext>
            </a:extLst>
          </p:cNvPr>
          <p:cNvPicPr>
            <a:picLocks noChangeAspect="1"/>
          </p:cNvPicPr>
          <p:nvPr/>
        </p:nvPicPr>
        <p:blipFill>
          <a:blip r:embed="rId3"/>
          <a:stretch>
            <a:fillRect/>
          </a:stretch>
        </p:blipFill>
        <p:spPr>
          <a:xfrm>
            <a:off x="0" y="507733"/>
            <a:ext cx="9144000" cy="1025961"/>
          </a:xfrm>
          <a:prstGeom prst="rect">
            <a:avLst/>
          </a:prstGeom>
        </p:spPr>
      </p:pic>
      <p:sp>
        <p:nvSpPr>
          <p:cNvPr id="2" name="Title 1">
            <a:extLst>
              <a:ext uri="{FF2B5EF4-FFF2-40B4-BE49-F238E27FC236}">
                <a16:creationId xmlns:a16="http://schemas.microsoft.com/office/drawing/2014/main" id="{AA3ECEC3-64BB-434B-B820-F7AE19C631F4}"/>
              </a:ext>
            </a:extLst>
          </p:cNvPr>
          <p:cNvSpPr>
            <a:spLocks noGrp="1"/>
          </p:cNvSpPr>
          <p:nvPr>
            <p:ph type="ctrTitle"/>
          </p:nvPr>
        </p:nvSpPr>
        <p:spPr>
          <a:xfrm>
            <a:off x="2511678" y="2231848"/>
            <a:ext cx="6371057" cy="1175030"/>
          </a:xfrm>
        </p:spPr>
        <p:txBody>
          <a:bodyPr>
            <a:noAutofit/>
          </a:bodyPr>
          <a:lstStyle/>
          <a:p>
            <a:pPr algn="l"/>
            <a:r>
              <a:rPr lang="es-ES" sz="3200">
                <a:solidFill>
                  <a:srgbClr val="285C4D"/>
                </a:solidFill>
                <a:latin typeface="Arial Black" panose="020B0A04020102020204" pitchFamily="34" charset="0"/>
              </a:rPr>
              <a:t>Grupos de Manejo Forestal</a:t>
            </a:r>
            <a:br>
              <a:rPr lang="es-ES" sz="3200">
                <a:solidFill>
                  <a:srgbClr val="285C4D"/>
                </a:solidFill>
                <a:latin typeface="Arial Black" panose="020B0A04020102020204" pitchFamily="34" charset="0"/>
              </a:rPr>
            </a:br>
            <a:r>
              <a:rPr lang="es-ES" sz="1800">
                <a:solidFill>
                  <a:srgbClr val="285C4D"/>
                </a:solidFill>
              </a:rPr>
              <a:t>FSC-STD-30-005 V2-0</a:t>
            </a:r>
            <a:endParaRPr lang="es-ES" sz="3200">
              <a:solidFill>
                <a:srgbClr val="285C4D"/>
              </a:solidFill>
            </a:endParaRPr>
          </a:p>
        </p:txBody>
      </p:sp>
      <p:sp>
        <p:nvSpPr>
          <p:cNvPr id="3" name="Subtitle 2">
            <a:extLst>
              <a:ext uri="{FF2B5EF4-FFF2-40B4-BE49-F238E27FC236}">
                <a16:creationId xmlns:a16="http://schemas.microsoft.com/office/drawing/2014/main" id="{66A31304-DB34-604F-9DB2-A72E0A329949}"/>
              </a:ext>
            </a:extLst>
          </p:cNvPr>
          <p:cNvSpPr>
            <a:spLocks noGrp="1"/>
          </p:cNvSpPr>
          <p:nvPr>
            <p:ph type="subTitle" idx="1"/>
          </p:nvPr>
        </p:nvSpPr>
        <p:spPr>
          <a:xfrm>
            <a:off x="2525912" y="3493890"/>
            <a:ext cx="6300312" cy="532490"/>
          </a:xfrm>
        </p:spPr>
        <p:txBody>
          <a:bodyPr vert="horz" lIns="91440" tIns="45720" rIns="91440" bIns="45720" rtlCol="0" anchor="t">
            <a:normAutofit/>
          </a:bodyPr>
          <a:lstStyle/>
          <a:p>
            <a:pPr algn="l"/>
            <a:r>
              <a:rPr lang="es-ES" sz="2000" dirty="0">
                <a:solidFill>
                  <a:srgbClr val="78BE20"/>
                </a:solidFill>
                <a:latin typeface="+mj-lt"/>
                <a:cs typeface="Helvetica"/>
              </a:rPr>
              <a:t>04.03.2021 Seminario web sobre el estándar revisado</a:t>
            </a:r>
          </a:p>
        </p:txBody>
      </p:sp>
      <p:cxnSp>
        <p:nvCxnSpPr>
          <p:cNvPr id="5" name="Straight Connector 4"/>
          <p:cNvCxnSpPr/>
          <p:nvPr/>
        </p:nvCxnSpPr>
        <p:spPr>
          <a:xfrm>
            <a:off x="2387600" y="2231848"/>
            <a:ext cx="0" cy="1768652"/>
          </a:xfrm>
          <a:prstGeom prst="line">
            <a:avLst/>
          </a:prstGeom>
          <a:ln w="57150">
            <a:solidFill>
              <a:srgbClr val="78BE2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165E077-CAA9-7244-BF81-2E8810CEA5CC}"/>
              </a:ext>
            </a:extLst>
          </p:cNvPr>
          <p:cNvPicPr>
            <a:picLocks noChangeAspect="1"/>
          </p:cNvPicPr>
          <p:nvPr/>
        </p:nvPicPr>
        <p:blipFill rotWithShape="1">
          <a:blip r:embed="rId4"/>
          <a:srcRect r="47918"/>
          <a:stretch/>
        </p:blipFill>
        <p:spPr>
          <a:xfrm>
            <a:off x="332009" y="1964620"/>
            <a:ext cx="1917280" cy="2303108"/>
          </a:xfrm>
          <a:prstGeom prst="rect">
            <a:avLst/>
          </a:prstGeom>
        </p:spPr>
      </p:pic>
    </p:spTree>
    <p:extLst>
      <p:ext uri="{BB962C8B-B14F-4D97-AF65-F5344CB8AC3E}">
        <p14:creationId xmlns:p14="http://schemas.microsoft.com/office/powerpoint/2010/main" val="13504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75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10</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27456" y="179661"/>
            <a:ext cx="3211087" cy="947983"/>
          </a:xfrm>
        </p:spPr>
        <p:txBody>
          <a:bodyPr>
            <a:normAutofit/>
          </a:bodyPr>
          <a:lstStyle/>
          <a:p>
            <a:pPr>
              <a:spcBef>
                <a:spcPts val="1200"/>
              </a:spcBef>
              <a:spcAft>
                <a:spcPts val="1200"/>
              </a:spcAft>
            </a:pPr>
            <a:r>
              <a:rPr lang="es-ES" sz="1400" dirty="0">
                <a:solidFill>
                  <a:schemeClr val="bg1"/>
                </a:solidFill>
                <a:latin typeface="Arial Black"/>
                <a:cs typeface="Helvetica"/>
              </a:rPr>
              <a:t>1/2</a:t>
            </a:r>
            <a:br>
              <a:rPr lang="es-ES" sz="2400" dirty="0">
                <a:solidFill>
                  <a:schemeClr val="bg1"/>
                </a:solidFill>
                <a:latin typeface="Arial Black"/>
                <a:cs typeface="Helvetica"/>
              </a:rPr>
            </a:br>
            <a:r>
              <a:rPr lang="es-ES" sz="2350" dirty="0">
                <a:solidFill>
                  <a:schemeClr val="bg1"/>
                </a:solidFill>
                <a:latin typeface="Arial Black"/>
                <a:cs typeface="Helvetica"/>
              </a:rPr>
              <a:t>Puesta en marcha del estándar</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2731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E0466687-1D5C-47C5-AE2B-963249DC5F67}"/>
              </a:ext>
            </a:extLst>
          </p:cNvPr>
          <p:cNvSpPr txBox="1"/>
          <p:nvPr/>
        </p:nvSpPr>
        <p:spPr>
          <a:xfrm>
            <a:off x="321927" y="1435856"/>
            <a:ext cx="27489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i="1" dirty="0">
                <a:solidFill>
                  <a:schemeClr val="bg1"/>
                </a:solidFill>
                <a:latin typeface="Calibri Light"/>
                <a:cs typeface="Helvetica"/>
              </a:rPr>
              <a:t>Apoyar el uso global del estándar.</a:t>
            </a:r>
          </a:p>
        </p:txBody>
      </p:sp>
      <p:sp>
        <p:nvSpPr>
          <p:cNvPr id="9" name="TextBox 15">
            <a:extLst>
              <a:ext uri="{FF2B5EF4-FFF2-40B4-BE49-F238E27FC236}">
                <a16:creationId xmlns:a16="http://schemas.microsoft.com/office/drawing/2014/main" id="{9E54C385-1FB5-43DA-8177-E4FAC246F3E0}"/>
              </a:ext>
            </a:extLst>
          </p:cNvPr>
          <p:cNvSpPr txBox="1"/>
          <p:nvPr/>
        </p:nvSpPr>
        <p:spPr>
          <a:xfrm>
            <a:off x="3493248" y="1426569"/>
            <a:ext cx="5441927" cy="3340694"/>
          </a:xfrm>
          <a:prstGeom prst="rect">
            <a:avLst/>
          </a:prstGeom>
        </p:spPr>
        <p:txBody>
          <a:bodyPr vert="horz" lIns="91440" tIns="45720" rIns="91440" bIns="45720" rtlCol="0" anchor="t">
            <a:normAutofit fontScale="92500" lnSpcReduction="20000"/>
          </a:bodyPr>
          <a:lstStyle/>
          <a:p>
            <a:pPr marL="57150" defTabSz="914400">
              <a:lnSpc>
                <a:spcPct val="90000"/>
              </a:lnSpc>
              <a:spcBef>
                <a:spcPts val="600"/>
              </a:spcBef>
              <a:spcAft>
                <a:spcPts val="600"/>
              </a:spcAft>
            </a:pPr>
            <a:r>
              <a:rPr lang="es-ES" sz="1800" dirty="0">
                <a:solidFill>
                  <a:srgbClr val="7F7F7F"/>
                </a:solidFill>
                <a:latin typeface="Calibri Light"/>
                <a:cs typeface="Helvetica"/>
              </a:rPr>
              <a:t>Documentos de apoyo:</a:t>
            </a:r>
          </a:p>
          <a:p>
            <a:pPr marL="342900" indent="-285750" defTabSz="914400">
              <a:lnSpc>
                <a:spcPct val="90000"/>
              </a:lnSpc>
              <a:spcBef>
                <a:spcPts val="600"/>
              </a:spcBef>
              <a:spcAft>
                <a:spcPts val="600"/>
              </a:spcAft>
              <a:buFont typeface="Arial" panose="020B0604020202020204" pitchFamily="34" charset="0"/>
              <a:buChar char="•"/>
            </a:pPr>
            <a:r>
              <a:rPr lang="es-ES" sz="1800" dirty="0" err="1">
                <a:solidFill>
                  <a:srgbClr val="7F7F7F"/>
                </a:solidFill>
                <a:latin typeface="Calibri Light"/>
                <a:cs typeface="Helvetica"/>
              </a:rPr>
              <a:t>Crosswalk</a:t>
            </a:r>
            <a:r>
              <a:rPr lang="es-ES" sz="1800" dirty="0">
                <a:solidFill>
                  <a:srgbClr val="7F7F7F"/>
                </a:solidFill>
                <a:latin typeface="Calibri Light"/>
                <a:cs typeface="Helvetica"/>
              </a:rPr>
              <a:t> V1-1 vs. V2-0</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Documento con cambios principales</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highlight>
                  <a:srgbClr val="FFFF00"/>
                </a:highlight>
                <a:latin typeface="Calibri Light"/>
                <a:cs typeface="Helvetica"/>
              </a:rPr>
              <a:t>Documento de preguntas y respuestas basado en ejemplos reales (pendiente de desarrollo)</a:t>
            </a:r>
          </a:p>
          <a:p>
            <a:pPr marL="57150" defTabSz="914400">
              <a:lnSpc>
                <a:spcPct val="90000"/>
              </a:lnSpc>
              <a:spcBef>
                <a:spcPts val="600"/>
              </a:spcBef>
              <a:spcAft>
                <a:spcPts val="600"/>
              </a:spcAft>
            </a:pPr>
            <a:endParaRPr lang="es-ES" sz="1800" dirty="0">
              <a:solidFill>
                <a:srgbClr val="7F7F7F"/>
              </a:solidFill>
              <a:latin typeface="Calibri Light"/>
              <a:cs typeface="Helvetica"/>
            </a:endParaRPr>
          </a:p>
          <a:p>
            <a:pPr marL="57150" defTabSz="914400">
              <a:lnSpc>
                <a:spcPct val="90000"/>
              </a:lnSpc>
              <a:spcBef>
                <a:spcPts val="600"/>
              </a:spcBef>
              <a:spcAft>
                <a:spcPts val="600"/>
              </a:spcAft>
            </a:pPr>
            <a:r>
              <a:rPr lang="es-ES" sz="1800" dirty="0">
                <a:solidFill>
                  <a:srgbClr val="7F7F7F"/>
                </a:solidFill>
                <a:latin typeface="Calibri Light"/>
                <a:cs typeface="Helvetica"/>
              </a:rPr>
              <a:t>Otras actividades planificadas:</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Seminarios web internacionales</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Reunión entidades de certificación</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Reuniones regionales</a:t>
            </a:r>
          </a:p>
        </p:txBody>
      </p:sp>
      <p:cxnSp>
        <p:nvCxnSpPr>
          <p:cNvPr id="11" name="Straight Connector 4">
            <a:extLst>
              <a:ext uri="{FF2B5EF4-FFF2-40B4-BE49-F238E27FC236}">
                <a16:creationId xmlns:a16="http://schemas.microsoft.com/office/drawing/2014/main" id="{EC93A0E8-5694-4F85-A6CC-5FCDCF812FFD}"/>
              </a:ext>
            </a:extLst>
          </p:cNvPr>
          <p:cNvCxnSpPr>
            <a:cxnSpLocks/>
          </p:cNvCxnSpPr>
          <p:nvPr/>
        </p:nvCxnSpPr>
        <p:spPr>
          <a:xfrm flipV="1">
            <a:off x="3275584" y="1097280"/>
            <a:ext cx="5494208" cy="871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179297C-F035-479E-8E8C-C5BDCBBCC850}"/>
              </a:ext>
            </a:extLst>
          </p:cNvPr>
          <p:cNvSpPr txBox="1">
            <a:spLocks/>
          </p:cNvSpPr>
          <p:nvPr/>
        </p:nvSpPr>
        <p:spPr>
          <a:xfrm>
            <a:off x="3775409" y="478586"/>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a:solidFill>
                  <a:schemeClr val="bg2"/>
                </a:solidFill>
                <a:latin typeface="Arial Black"/>
                <a:cs typeface="Helvetica"/>
              </a:rPr>
              <a:t>Global – dar recursos</a:t>
            </a:r>
          </a:p>
        </p:txBody>
      </p:sp>
    </p:spTree>
    <p:extLst>
      <p:ext uri="{BB962C8B-B14F-4D97-AF65-F5344CB8AC3E}">
        <p14:creationId xmlns:p14="http://schemas.microsoft.com/office/powerpoint/2010/main" val="3118274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75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11</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E0466687-1D5C-47C5-AE2B-963249DC5F67}"/>
              </a:ext>
            </a:extLst>
          </p:cNvPr>
          <p:cNvSpPr txBox="1"/>
          <p:nvPr/>
        </p:nvSpPr>
        <p:spPr>
          <a:xfrm>
            <a:off x="321927" y="1435856"/>
            <a:ext cx="27489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i="1" dirty="0">
                <a:solidFill>
                  <a:schemeClr val="bg1"/>
                </a:solidFill>
                <a:latin typeface="Calibri Light"/>
                <a:cs typeface="Helvetica"/>
              </a:rPr>
              <a:t>El programa de Nuevos Enfoques apoya a las oficinas nacionales y regionales de FSC en el uso del estándar.</a:t>
            </a:r>
          </a:p>
        </p:txBody>
      </p:sp>
      <p:sp>
        <p:nvSpPr>
          <p:cNvPr id="9" name="TextBox 15">
            <a:extLst>
              <a:ext uri="{FF2B5EF4-FFF2-40B4-BE49-F238E27FC236}">
                <a16:creationId xmlns:a16="http://schemas.microsoft.com/office/drawing/2014/main" id="{9E54C385-1FB5-43DA-8177-E4FAC246F3E0}"/>
              </a:ext>
            </a:extLst>
          </p:cNvPr>
          <p:cNvSpPr txBox="1"/>
          <p:nvPr/>
        </p:nvSpPr>
        <p:spPr>
          <a:xfrm>
            <a:off x="3327865" y="1226582"/>
            <a:ext cx="5533974" cy="3737257"/>
          </a:xfrm>
          <a:prstGeom prst="rect">
            <a:avLst/>
          </a:prstGeom>
        </p:spPr>
        <p:txBody>
          <a:bodyPr vert="horz" lIns="91440" tIns="45720" rIns="91440" bIns="45720" rtlCol="0" anchor="t">
            <a:normAutofit fontScale="92500" lnSpcReduction="10000"/>
          </a:bodyPr>
          <a:lstStyle/>
          <a:p>
            <a:pPr marL="57150" defTabSz="914400">
              <a:lnSpc>
                <a:spcPct val="90000"/>
              </a:lnSpc>
              <a:spcBef>
                <a:spcPts val="600"/>
              </a:spcBef>
              <a:spcAft>
                <a:spcPts val="600"/>
              </a:spcAft>
            </a:pPr>
            <a:r>
              <a:rPr lang="es-ES" sz="1800" dirty="0">
                <a:solidFill>
                  <a:srgbClr val="7F7F7F"/>
                </a:solidFill>
                <a:latin typeface="Calibri Light"/>
                <a:cs typeface="Helvetica"/>
              </a:rPr>
              <a:t>Apoyando actualmente:</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Iberia:</a:t>
            </a:r>
          </a:p>
          <a:p>
            <a:pPr marL="685800" lvl="1"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Portugal: seminarios web nacionales en Abril.</a:t>
            </a:r>
          </a:p>
          <a:p>
            <a:pPr marL="685800" lvl="1" indent="-285750" defTabSz="914400">
              <a:lnSpc>
                <a:spcPct val="90000"/>
              </a:lnSpc>
              <a:spcAft>
                <a:spcPts val="600"/>
              </a:spcAft>
              <a:buFont typeface="Arial" panose="020B0604020202020204" pitchFamily="34" charset="0"/>
              <a:buChar char="•"/>
            </a:pPr>
            <a:r>
              <a:rPr lang="es-ES" sz="1800" dirty="0">
                <a:solidFill>
                  <a:srgbClr val="7F7F7F"/>
                </a:solidFill>
                <a:latin typeface="Calibri Light"/>
                <a:cs typeface="Helvetica"/>
              </a:rPr>
              <a:t>España: seminarios web nacionales en Mayo.</a:t>
            </a:r>
          </a:p>
          <a:p>
            <a:pPr marL="685800" lvl="1" indent="-285750" defTabSz="914400">
              <a:lnSpc>
                <a:spcPct val="90000"/>
              </a:lnSpc>
              <a:spcAft>
                <a:spcPts val="600"/>
              </a:spcAft>
              <a:buFont typeface="Arial" panose="020B0604020202020204" pitchFamily="34" charset="0"/>
              <a:buChar char="•"/>
            </a:pPr>
            <a:r>
              <a:rPr lang="es-ES" sz="1800" dirty="0">
                <a:solidFill>
                  <a:srgbClr val="7F7F7F"/>
                </a:solidFill>
                <a:latin typeface="Calibri Light"/>
                <a:cs typeface="Helvetica"/>
              </a:rPr>
              <a:t>Formación y talleres en la segunda mitad del año.</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África Oriental.</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Estados Unidos:</a:t>
            </a:r>
          </a:p>
          <a:p>
            <a:pPr marL="685800" lvl="1" indent="-285750" defTabSz="914400">
              <a:lnSpc>
                <a:spcPct val="90000"/>
              </a:lnSpc>
              <a:spcBef>
                <a:spcPts val="600"/>
              </a:spcBef>
              <a:spcAft>
                <a:spcPts val="600"/>
              </a:spcAft>
              <a:buFont typeface="Arial" panose="020B0604020202020204" pitchFamily="34" charset="0"/>
              <a:buChar char="•"/>
            </a:pPr>
            <a:r>
              <a:rPr lang="es-ES" sz="1800" dirty="0">
                <a:solidFill>
                  <a:srgbClr val="7F7F7F"/>
                </a:solidFill>
                <a:latin typeface="Calibri Light"/>
                <a:cs typeface="Helvetica"/>
              </a:rPr>
              <a:t>Próxima reunión con gestores de grupos.</a:t>
            </a:r>
          </a:p>
          <a:p>
            <a:pPr marL="57150" defTabSz="914400">
              <a:lnSpc>
                <a:spcPct val="90000"/>
              </a:lnSpc>
              <a:spcBef>
                <a:spcPts val="600"/>
              </a:spcBef>
              <a:spcAft>
                <a:spcPts val="600"/>
              </a:spcAft>
            </a:pPr>
            <a:endParaRPr lang="es-ES" sz="100" dirty="0">
              <a:solidFill>
                <a:srgbClr val="7F7F7F"/>
              </a:solidFill>
              <a:latin typeface="Calibri Light"/>
              <a:cs typeface="Helvetica"/>
            </a:endParaRPr>
          </a:p>
          <a:p>
            <a:pPr marL="57150" defTabSz="914400">
              <a:lnSpc>
                <a:spcPct val="90000"/>
              </a:lnSpc>
              <a:spcBef>
                <a:spcPts val="600"/>
              </a:spcBef>
              <a:spcAft>
                <a:spcPts val="600"/>
              </a:spcAft>
            </a:pPr>
            <a:r>
              <a:rPr lang="es-ES" sz="1800" dirty="0">
                <a:solidFill>
                  <a:srgbClr val="7F7F7F"/>
                </a:solidFill>
                <a:latin typeface="Calibri Light"/>
                <a:cs typeface="Helvetica"/>
              </a:rPr>
              <a:t>En función de los recursos disponibles, podemos apoyar a otras oficinas nacionales, no dude en ponerse en contacto con nosotros!</a:t>
            </a:r>
          </a:p>
        </p:txBody>
      </p:sp>
      <p:sp>
        <p:nvSpPr>
          <p:cNvPr id="10" name="Title 1">
            <a:extLst>
              <a:ext uri="{FF2B5EF4-FFF2-40B4-BE49-F238E27FC236}">
                <a16:creationId xmlns:a16="http://schemas.microsoft.com/office/drawing/2014/main" id="{27E32B4E-EF30-485C-84F1-0F3CF4754AE1}"/>
              </a:ext>
            </a:extLst>
          </p:cNvPr>
          <p:cNvSpPr txBox="1">
            <a:spLocks/>
          </p:cNvSpPr>
          <p:nvPr/>
        </p:nvSpPr>
        <p:spPr>
          <a:xfrm>
            <a:off x="3775409" y="478586"/>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a:solidFill>
                  <a:schemeClr val="bg2"/>
                </a:solidFill>
                <a:latin typeface="Arial Black"/>
                <a:cs typeface="Helvetica"/>
              </a:rPr>
              <a:t>Nacional – capacitación</a:t>
            </a:r>
          </a:p>
        </p:txBody>
      </p:sp>
      <p:cxnSp>
        <p:nvCxnSpPr>
          <p:cNvPr id="11" name="Straight Connector 4">
            <a:extLst>
              <a:ext uri="{FF2B5EF4-FFF2-40B4-BE49-F238E27FC236}">
                <a16:creationId xmlns:a16="http://schemas.microsoft.com/office/drawing/2014/main" id="{EC93A0E8-5694-4F85-A6CC-5FCDCF812FFD}"/>
              </a:ext>
            </a:extLst>
          </p:cNvPr>
          <p:cNvCxnSpPr>
            <a:cxnSpLocks/>
          </p:cNvCxnSpPr>
          <p:nvPr/>
        </p:nvCxnSpPr>
        <p:spPr>
          <a:xfrm flipV="1">
            <a:off x="3275584" y="1097280"/>
            <a:ext cx="5494208" cy="871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018A6A04-338F-4695-A6E9-29B2D2838FED}"/>
              </a:ext>
            </a:extLst>
          </p:cNvPr>
          <p:cNvSpPr txBox="1">
            <a:spLocks/>
          </p:cNvSpPr>
          <p:nvPr/>
        </p:nvSpPr>
        <p:spPr>
          <a:xfrm>
            <a:off x="282161" y="179661"/>
            <a:ext cx="3211087"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1400">
                <a:solidFill>
                  <a:schemeClr val="bg1"/>
                </a:solidFill>
                <a:latin typeface="Arial Black"/>
                <a:cs typeface="Helvetica"/>
              </a:rPr>
              <a:t>1/2</a:t>
            </a:r>
            <a:br>
              <a:rPr lang="es-ES" sz="2400">
                <a:solidFill>
                  <a:schemeClr val="bg1"/>
                </a:solidFill>
                <a:latin typeface="Arial Black"/>
                <a:cs typeface="Helvetica"/>
              </a:rPr>
            </a:br>
            <a:r>
              <a:rPr lang="es-ES" sz="2350">
                <a:solidFill>
                  <a:schemeClr val="bg1"/>
                </a:solidFill>
                <a:latin typeface="Arial Black"/>
                <a:cs typeface="Helvetica"/>
              </a:rPr>
              <a:t>Puesta en marcha del estándar</a:t>
            </a:r>
            <a:endParaRPr lang="es-ES" sz="2350" dirty="0">
              <a:solidFill>
                <a:schemeClr val="bg1"/>
              </a:solidFill>
              <a:latin typeface="Arial Black"/>
              <a:cs typeface="Helvetica"/>
            </a:endParaRPr>
          </a:p>
        </p:txBody>
      </p:sp>
    </p:spTree>
    <p:extLst>
      <p:ext uri="{BB962C8B-B14F-4D97-AF65-F5344CB8AC3E}">
        <p14:creationId xmlns:p14="http://schemas.microsoft.com/office/powerpoint/2010/main" val="3619821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E23CA41-116C-4CDC-B038-DFEB798B5A88}"/>
              </a:ext>
            </a:extLst>
          </p:cNvPr>
          <p:cNvSpPr>
            <a:spLocks noGrp="1"/>
          </p:cNvSpPr>
          <p:nvPr>
            <p:ph type="title"/>
          </p:nvPr>
        </p:nvSpPr>
        <p:spPr>
          <a:xfrm>
            <a:off x="5598460" y="1337969"/>
            <a:ext cx="3065480" cy="2166835"/>
          </a:xfrm>
        </p:spPr>
        <p:txBody>
          <a:bodyPr vert="horz" lIns="91440" tIns="45720" rIns="91440" bIns="45720" rtlCol="0" anchor="b">
            <a:normAutofit/>
          </a:bodyPr>
          <a:lstStyle/>
          <a:p>
            <a:pPr defTabSz="914400"/>
            <a:r>
              <a:rPr lang="es-ES" sz="3600" dirty="0">
                <a:ln w="12700">
                  <a:solidFill>
                    <a:schemeClr val="bg1"/>
                  </a:solidFill>
                </a:ln>
                <a:latin typeface="Arial Black" panose="020B0A04020102020204" pitchFamily="34" charset="0"/>
              </a:rPr>
              <a:t>Preguntas?</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46635621-029C-4A13-A902-6BEBD2E0C762}"/>
              </a:ext>
            </a:extLst>
          </p:cNvPr>
          <p:cNvPicPr>
            <a:picLocks noChangeAspect="1"/>
          </p:cNvPicPr>
          <p:nvPr/>
        </p:nvPicPr>
        <p:blipFill rotWithShape="1">
          <a:blip r:embed="rId3"/>
          <a:srcRect r="-1" b="26818"/>
          <a:stretch/>
        </p:blipFill>
        <p:spPr>
          <a:xfrm>
            <a:off x="20" y="10"/>
            <a:ext cx="5271352" cy="51434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Suorakulmio 1">
            <a:extLst>
              <a:ext uri="{FF2B5EF4-FFF2-40B4-BE49-F238E27FC236}">
                <a16:creationId xmlns:a16="http://schemas.microsoft.com/office/drawing/2014/main" id="{57818A96-AC40-4ABF-A2B6-76DD63EAEEF2}"/>
              </a:ext>
            </a:extLst>
          </p:cNvPr>
          <p:cNvSpPr/>
          <p:nvPr/>
        </p:nvSpPr>
        <p:spPr>
          <a:xfrm>
            <a:off x="7464394" y="-7140"/>
            <a:ext cx="1139371" cy="7329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5" name="Picture 4">
            <a:extLst>
              <a:ext uri="{FF2B5EF4-FFF2-40B4-BE49-F238E27FC236}">
                <a16:creationId xmlns:a16="http://schemas.microsoft.com/office/drawing/2014/main" id="{B77C565E-E00D-F545-8A20-9E275D221C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2810" y="145233"/>
            <a:ext cx="962540" cy="428227"/>
          </a:xfrm>
          <a:prstGeom prst="rect">
            <a:avLst/>
          </a:prstGeom>
        </p:spPr>
      </p:pic>
    </p:spTree>
    <p:extLst>
      <p:ext uri="{BB962C8B-B14F-4D97-AF65-F5344CB8AC3E}">
        <p14:creationId xmlns:p14="http://schemas.microsoft.com/office/powerpoint/2010/main" val="311455737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5414838"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13</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4638775" cy="2619651"/>
          </a:xfrm>
          <a:prstGeom prst="rect">
            <a:avLst/>
          </a:prstGeom>
        </p:spPr>
        <p:txBody>
          <a:bodyPr vert="horz" lIns="91440" tIns="45720" rIns="91440" bIns="45720" rtlCol="0" anchor="t">
            <a:normAutofit/>
          </a:bodyPr>
          <a:lstStyle/>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Monitoreo interno</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Contratistas forestales</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Riesgo alto de declaraciones falsas</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Conformidad a través de varias UM</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División de responsabilidades</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Unidades de manejo de recursos</a:t>
            </a:r>
            <a:r>
              <a:rPr lang="en-US" sz="1800" dirty="0">
                <a:solidFill>
                  <a:schemeClr val="bg1"/>
                </a:solidFill>
                <a:latin typeface="Calibri Light"/>
                <a:cs typeface="Helvetica"/>
              </a:rPr>
              <a:t>				</a:t>
            </a:r>
            <a:endParaRPr lang="en-US" sz="1400" dirty="0"/>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393774"/>
            <a:ext cx="3934239" cy="947983"/>
          </a:xfrm>
        </p:spPr>
        <p:txBody>
          <a:bodyPr>
            <a:normAutofit/>
          </a:bodyPr>
          <a:lstStyle/>
          <a:p>
            <a:pPr>
              <a:spcBef>
                <a:spcPts val="1200"/>
              </a:spcBef>
              <a:spcAft>
                <a:spcPts val="1200"/>
              </a:spcAft>
            </a:pPr>
            <a:r>
              <a:rPr lang="es-ES" sz="2400" dirty="0">
                <a:solidFill>
                  <a:schemeClr val="bg1"/>
                </a:solidFill>
                <a:latin typeface="Arial Black"/>
                <a:cs typeface="Helvetica"/>
              </a:rPr>
              <a:t>Información detallada</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14D5F14-4987-4E03-822D-9CD734D0ACEE}"/>
              </a:ext>
            </a:extLst>
          </p:cNvPr>
          <p:cNvPicPr>
            <a:picLocks noChangeAspect="1"/>
          </p:cNvPicPr>
          <p:nvPr/>
        </p:nvPicPr>
        <p:blipFill>
          <a:blip r:embed="rId4"/>
          <a:stretch>
            <a:fillRect/>
          </a:stretch>
        </p:blipFill>
        <p:spPr>
          <a:xfrm>
            <a:off x="6012576" y="853100"/>
            <a:ext cx="2615608" cy="3694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5263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14</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256354"/>
            <a:ext cx="3211087" cy="947983"/>
          </a:xfrm>
        </p:spPr>
        <p:txBody>
          <a:bodyPr>
            <a:normAutofit/>
          </a:bodyPr>
          <a:lstStyle/>
          <a:p>
            <a:pPr>
              <a:spcBef>
                <a:spcPts val="1200"/>
              </a:spcBef>
              <a:spcAft>
                <a:spcPts val="1200"/>
              </a:spcAft>
            </a:pPr>
            <a:r>
              <a:rPr lang="es-ES" sz="2400" dirty="0">
                <a:solidFill>
                  <a:schemeClr val="bg1"/>
                </a:solidFill>
                <a:latin typeface="Arial Black"/>
                <a:cs typeface="Helvetica"/>
              </a:rPr>
              <a:t>Monitoreo </a:t>
            </a:r>
            <a:br>
              <a:rPr lang="es-ES" sz="2400" dirty="0">
                <a:solidFill>
                  <a:schemeClr val="bg1"/>
                </a:solidFill>
                <a:latin typeface="Arial Black"/>
                <a:cs typeface="Helvetica"/>
              </a:rPr>
            </a:br>
            <a:r>
              <a:rPr lang="es-ES" sz="2400" dirty="0">
                <a:solidFill>
                  <a:schemeClr val="bg1"/>
                </a:solidFill>
                <a:latin typeface="Arial Black"/>
                <a:cs typeface="Helvetica"/>
              </a:rPr>
              <a:t>interno</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311394"/>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br>
              <a:rPr lang="en-US" sz="1800" dirty="0">
                <a:solidFill>
                  <a:schemeClr val="bg1"/>
                </a:solidFill>
                <a:latin typeface="Calibri Light"/>
                <a:cs typeface="Helvetica"/>
              </a:rPr>
            </a:br>
            <a:r>
              <a:rPr lang="es-ES" sz="1800" dirty="0">
                <a:solidFill>
                  <a:schemeClr val="bg1"/>
                </a:solidFill>
                <a:latin typeface="Calibri Light"/>
                <a:cs typeface="Helvetica"/>
              </a:rPr>
              <a:t>Fórmulas revisadas para calcular la muestra:</a:t>
            </a: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p:txBody>
      </p:sp>
      <p:sp>
        <p:nvSpPr>
          <p:cNvPr id="10" name="Title 1">
            <a:extLst>
              <a:ext uri="{FF2B5EF4-FFF2-40B4-BE49-F238E27FC236}">
                <a16:creationId xmlns:a16="http://schemas.microsoft.com/office/drawing/2014/main" id="{31A5BA9E-182E-4536-8BEE-80B28690E99D}"/>
              </a:ext>
            </a:extLst>
          </p:cNvPr>
          <p:cNvSpPr txBox="1">
            <a:spLocks/>
          </p:cNvSpPr>
          <p:nvPr/>
        </p:nvSpPr>
        <p:spPr>
          <a:xfrm>
            <a:off x="3775409" y="478586"/>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dirty="0">
                <a:solidFill>
                  <a:schemeClr val="bg2">
                    <a:lumMod val="75000"/>
                  </a:schemeClr>
                </a:solidFill>
                <a:latin typeface="Arial Black"/>
                <a:cs typeface="Helvetica"/>
              </a:rPr>
              <a:t>Enfoque basado en el riesgo</a:t>
            </a: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494208"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CC3450FD-0886-4340-87C3-0416DB20B30A}"/>
              </a:ext>
            </a:extLst>
          </p:cNvPr>
          <p:cNvSpPr/>
          <p:nvPr/>
        </p:nvSpPr>
        <p:spPr>
          <a:xfrm>
            <a:off x="3493248" y="1231611"/>
            <a:ext cx="5650752" cy="3200876"/>
          </a:xfrm>
          <a:prstGeom prst="rect">
            <a:avLst/>
          </a:prstGeom>
        </p:spPr>
        <p:txBody>
          <a:bodyPr wrap="square">
            <a:spAutoFit/>
          </a:bodyPr>
          <a:lstStyle/>
          <a:p>
            <a:pPr>
              <a:spcBef>
                <a:spcPts val="600"/>
              </a:spcBef>
              <a:spcAft>
                <a:spcPts val="600"/>
              </a:spcAft>
              <a:buClr>
                <a:srgbClr val="2F6153"/>
              </a:buClr>
            </a:pPr>
            <a:r>
              <a:rPr lang="es-ES" sz="1400" dirty="0">
                <a:latin typeface="+mj-lt"/>
                <a:cs typeface="Helvetica" panose="020B0604020202020204" pitchFamily="34" charset="0"/>
              </a:rPr>
              <a:t>UMs se pueden catalogar como activas o inactivas, basado en la presencia de actividades que alteran un sitio. Los factores que influyen en la intensidad del monitoreo son:</a:t>
            </a:r>
          </a:p>
          <a:p>
            <a:pPr marL="285750" indent="-285750">
              <a:spcBef>
                <a:spcPts val="600"/>
              </a:spcBef>
              <a:spcAft>
                <a:spcPts val="600"/>
              </a:spcAft>
              <a:buClr>
                <a:schemeClr val="accent2">
                  <a:lumMod val="75000"/>
                </a:schemeClr>
              </a:buClr>
              <a:buFont typeface="Wingdings" panose="05000000000000000000" pitchFamily="2" charset="2"/>
              <a:buChar char="q"/>
            </a:pPr>
            <a:r>
              <a:rPr lang="es-ES" sz="1400" dirty="0">
                <a:latin typeface="+mj-lt"/>
                <a:cs typeface="Helvetica" panose="020B0604020202020204" pitchFamily="34" charset="0"/>
              </a:rPr>
              <a:t>Mayor intensidad de monitoreo:</a:t>
            </a:r>
            <a:br>
              <a:rPr lang="es-ES" sz="1400" dirty="0">
                <a:latin typeface="+mj-lt"/>
                <a:cs typeface="Helvetica" panose="020B0604020202020204" pitchFamily="34" charset="0"/>
              </a:rPr>
            </a:br>
            <a:r>
              <a:rPr lang="es-ES" sz="1400" dirty="0">
                <a:latin typeface="+mj-lt"/>
                <a:cs typeface="Helvetica" panose="020B0604020202020204" pitchFamily="34" charset="0"/>
              </a:rPr>
              <a:t>- </a:t>
            </a:r>
            <a:r>
              <a:rPr lang="es-ES" sz="1400" b="1" dirty="0">
                <a:solidFill>
                  <a:schemeClr val="accent5">
                    <a:lumMod val="75000"/>
                  </a:schemeClr>
                </a:solidFill>
                <a:latin typeface="+mj-lt"/>
                <a:cs typeface="Helvetica" panose="020B0604020202020204" pitchFamily="34" charset="0"/>
              </a:rPr>
              <a:t>actividades que alteran un sitio desde la última evaluación </a:t>
            </a:r>
            <a:r>
              <a:rPr lang="es-ES" sz="1400" dirty="0">
                <a:latin typeface="+mj-lt"/>
                <a:cs typeface="Helvetica" panose="020B0604020202020204" pitchFamily="34" charset="0"/>
              </a:rPr>
              <a:t>(activa)</a:t>
            </a:r>
            <a:br>
              <a:rPr lang="es-ES" sz="1400" dirty="0">
                <a:cs typeface="Helvetica" panose="020B0604020202020204" pitchFamily="34" charset="0"/>
              </a:rPr>
            </a:br>
            <a:r>
              <a:rPr lang="es-ES" sz="1400" dirty="0">
                <a:latin typeface="+mj-lt"/>
                <a:cs typeface="Helvetica" panose="020B0604020202020204" pitchFamily="34" charset="0"/>
              </a:rPr>
              <a:t>- otras situaciones de alto riesgo (por ej. VAC amenazados) (aumentar muestra)</a:t>
            </a:r>
            <a:br>
              <a:rPr lang="es-ES" sz="1400" dirty="0">
                <a:latin typeface="+mj-lt"/>
                <a:cs typeface="Helvetica" panose="020B0604020202020204" pitchFamily="34" charset="0"/>
              </a:rPr>
            </a:br>
            <a:r>
              <a:rPr lang="es-ES" sz="1400" dirty="0">
                <a:latin typeface="+mj-lt"/>
                <a:cs typeface="Helvetica" panose="020B0604020202020204" pitchFamily="34" charset="0"/>
              </a:rPr>
              <a:t>- tamaño (mayor tamaño de UM, mayor muestra)</a:t>
            </a:r>
          </a:p>
          <a:p>
            <a:pPr marL="285750" indent="-285750">
              <a:spcBef>
                <a:spcPts val="600"/>
              </a:spcBef>
              <a:spcAft>
                <a:spcPts val="600"/>
              </a:spcAft>
              <a:buClr>
                <a:srgbClr val="2F6153"/>
              </a:buClr>
              <a:buFont typeface="Wingdings" panose="05000000000000000000" pitchFamily="2" charset="2"/>
              <a:buChar char="q"/>
            </a:pPr>
            <a:r>
              <a:rPr lang="es-ES" sz="1400" dirty="0">
                <a:latin typeface="+mj-lt"/>
                <a:cs typeface="Helvetica" panose="020B0604020202020204" pitchFamily="34" charset="0"/>
              </a:rPr>
              <a:t>Menor intensidad de monitoreo:</a:t>
            </a:r>
            <a:br>
              <a:rPr lang="es-ES" sz="1400" dirty="0">
                <a:latin typeface="+mj-lt"/>
                <a:cs typeface="Helvetica" panose="020B0604020202020204" pitchFamily="34" charset="0"/>
              </a:rPr>
            </a:br>
            <a:r>
              <a:rPr lang="es-ES" sz="1400" dirty="0">
                <a:latin typeface="+mj-lt"/>
                <a:cs typeface="Helvetica" panose="020B0604020202020204" pitchFamily="34" charset="0"/>
              </a:rPr>
              <a:t> -  </a:t>
            </a:r>
            <a:r>
              <a:rPr lang="es-ES" sz="1400" b="1" dirty="0">
                <a:solidFill>
                  <a:schemeClr val="accent5">
                    <a:lumMod val="75000"/>
                  </a:schemeClr>
                </a:solidFill>
                <a:latin typeface="+mj-lt"/>
                <a:cs typeface="Helvetica" panose="020B0604020202020204" pitchFamily="34" charset="0"/>
              </a:rPr>
              <a:t>no actividades que alteran un sitio desde la última evaluación </a:t>
            </a:r>
            <a:r>
              <a:rPr lang="es-ES" sz="1400" dirty="0">
                <a:latin typeface="+mj-lt"/>
                <a:cs typeface="Helvetica" panose="020B0604020202020204" pitchFamily="34" charset="0"/>
              </a:rPr>
              <a:t>(inactiva)</a:t>
            </a:r>
            <a:br>
              <a:rPr lang="es-ES" sz="1400" dirty="0">
                <a:latin typeface="+mj-lt"/>
                <a:cs typeface="Helvetica" panose="020B0604020202020204" pitchFamily="34" charset="0"/>
              </a:rPr>
            </a:br>
            <a:r>
              <a:rPr lang="es-ES" sz="1400" dirty="0">
                <a:latin typeface="+mj-lt"/>
                <a:cs typeface="Helvetica" panose="020B0604020202020204" pitchFamily="34" charset="0"/>
              </a:rPr>
              <a:t> -  pequeño tamaño, </a:t>
            </a:r>
            <a:r>
              <a:rPr lang="es-ES" sz="1400" b="1" dirty="0">
                <a:solidFill>
                  <a:schemeClr val="accent5">
                    <a:lumMod val="75000"/>
                  </a:schemeClr>
                </a:solidFill>
                <a:latin typeface="+mj-lt"/>
                <a:cs typeface="Helvetica" panose="020B0604020202020204" pitchFamily="34" charset="0"/>
              </a:rPr>
              <a:t>baja intensidad y comunidades </a:t>
            </a:r>
            <a:r>
              <a:rPr lang="es-ES" sz="1400" dirty="0">
                <a:latin typeface="+mj-lt"/>
                <a:cs typeface="Helvetica" panose="020B0604020202020204" pitchFamily="34" charset="0"/>
              </a:rPr>
              <a:t>(disminuir muestra)</a:t>
            </a:r>
            <a:br>
              <a:rPr lang="es-ES" sz="1400" dirty="0">
                <a:latin typeface="+mj-lt"/>
                <a:cs typeface="Helvetica" panose="020B0604020202020204" pitchFamily="34" charset="0"/>
              </a:rPr>
            </a:br>
            <a:r>
              <a:rPr lang="es-ES" sz="1400" dirty="0">
                <a:latin typeface="+mj-lt"/>
                <a:cs typeface="Helvetica" panose="020B0604020202020204" pitchFamily="34" charset="0"/>
              </a:rPr>
              <a:t> -  </a:t>
            </a:r>
            <a:r>
              <a:rPr lang="es-ES" sz="1400" b="1" dirty="0">
                <a:solidFill>
                  <a:schemeClr val="accent5">
                    <a:lumMod val="75000"/>
                  </a:schemeClr>
                </a:solidFill>
                <a:latin typeface="+mj-lt"/>
                <a:cs typeface="Helvetica" panose="020B0604020202020204" pitchFamily="34" charset="0"/>
              </a:rPr>
              <a:t>evidencia de buen desempeño </a:t>
            </a:r>
            <a:r>
              <a:rPr lang="es-ES" sz="1400" dirty="0">
                <a:latin typeface="+mj-lt"/>
                <a:cs typeface="Helvetica" panose="020B0604020202020204" pitchFamily="34" charset="0"/>
              </a:rPr>
              <a:t>(disminuir muestra)</a:t>
            </a:r>
            <a:br>
              <a:rPr lang="es-ES" sz="1400" dirty="0">
                <a:latin typeface="+mj-lt"/>
                <a:cs typeface="Helvetica" panose="020B0604020202020204" pitchFamily="34" charset="0"/>
              </a:rPr>
            </a:br>
            <a:r>
              <a:rPr lang="es-ES" sz="1400" dirty="0">
                <a:latin typeface="+mj-lt"/>
                <a:cs typeface="Helvetica" panose="020B0604020202020204" pitchFamily="34" charset="0"/>
              </a:rPr>
              <a:t> -  </a:t>
            </a:r>
            <a:r>
              <a:rPr lang="es-ES" sz="1400" b="1" dirty="0">
                <a:solidFill>
                  <a:schemeClr val="accent5">
                    <a:lumMod val="75000"/>
                  </a:schemeClr>
                </a:solidFill>
                <a:latin typeface="+mj-lt"/>
                <a:cs typeface="Helvetica" panose="020B0604020202020204" pitchFamily="34" charset="0"/>
              </a:rPr>
              <a:t>información disponible a distancia </a:t>
            </a:r>
            <a:r>
              <a:rPr lang="es-ES" sz="1400" dirty="0">
                <a:latin typeface="+mj-lt"/>
                <a:cs typeface="Helvetica" panose="020B0604020202020204" pitchFamily="34" charset="0"/>
              </a:rPr>
              <a:t>(disminuir visita de campo)</a:t>
            </a:r>
          </a:p>
        </p:txBody>
      </p:sp>
      <p:pic>
        <p:nvPicPr>
          <p:cNvPr id="4" name="Picture 3">
            <a:extLst>
              <a:ext uri="{FF2B5EF4-FFF2-40B4-BE49-F238E27FC236}">
                <a16:creationId xmlns:a16="http://schemas.microsoft.com/office/drawing/2014/main" id="{46A43A92-3AE1-4DF2-A38D-446A3AE86F39}"/>
              </a:ext>
            </a:extLst>
          </p:cNvPr>
          <p:cNvPicPr>
            <a:picLocks noChangeAspect="1"/>
          </p:cNvPicPr>
          <p:nvPr/>
        </p:nvPicPr>
        <p:blipFill>
          <a:blip r:embed="rId4"/>
          <a:stretch>
            <a:fillRect/>
          </a:stretch>
        </p:blipFill>
        <p:spPr>
          <a:xfrm>
            <a:off x="97334" y="2190448"/>
            <a:ext cx="3080915" cy="1641321"/>
          </a:xfrm>
          <a:prstGeom prst="rect">
            <a:avLst/>
          </a:prstGeom>
        </p:spPr>
      </p:pic>
    </p:spTree>
    <p:extLst>
      <p:ext uri="{BB962C8B-B14F-4D97-AF65-F5344CB8AC3E}">
        <p14:creationId xmlns:p14="http://schemas.microsoft.com/office/powerpoint/2010/main" val="27542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orakulmio 13">
            <a:extLst>
              <a:ext uri="{FF2B5EF4-FFF2-40B4-BE49-F238E27FC236}">
                <a16:creationId xmlns:a16="http://schemas.microsoft.com/office/drawing/2014/main" id="{CC3450FD-0886-4340-87C3-0416DB20B30A}"/>
              </a:ext>
            </a:extLst>
          </p:cNvPr>
          <p:cNvSpPr/>
          <p:nvPr/>
        </p:nvSpPr>
        <p:spPr>
          <a:xfrm>
            <a:off x="3493248" y="1114698"/>
            <a:ext cx="5650752" cy="3954929"/>
          </a:xfrm>
          <a:prstGeom prst="rect">
            <a:avLst/>
          </a:prstGeom>
        </p:spPr>
        <p:txBody>
          <a:bodyPr wrap="square">
            <a:spAutoFit/>
          </a:bodyPr>
          <a:lstStyle/>
          <a:p>
            <a:pPr>
              <a:spcBef>
                <a:spcPts val="600"/>
              </a:spcBef>
              <a:spcAft>
                <a:spcPts val="600"/>
              </a:spcAft>
              <a:buClr>
                <a:srgbClr val="2F6153"/>
              </a:buClr>
            </a:pPr>
            <a:r>
              <a:rPr lang="es-ES" sz="1400" dirty="0">
                <a:latin typeface="+mj-lt"/>
                <a:cs typeface="Helvetica" panose="020B0604020202020204" pitchFamily="34" charset="0"/>
              </a:rPr>
              <a:t>Beneficios:</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Facilitar la división de responsabilidades entre la entidad grupal, los miembros y los contratistas.</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Monitoreo interno basado en el desempeño del contratista, y el tamaño de la muestra es menor.</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Contratistas pueden usar el sistema de </a:t>
            </a:r>
            <a:r>
              <a:rPr lang="es-ES" sz="1400" dirty="0" err="1">
                <a:latin typeface="+mj-lt"/>
                <a:cs typeface="Helvetica" panose="020B0604020202020204" pitchFamily="34" charset="0"/>
              </a:rPr>
              <a:t>CdC</a:t>
            </a:r>
            <a:r>
              <a:rPr lang="es-ES" sz="1400" dirty="0">
                <a:latin typeface="+mj-lt"/>
                <a:cs typeface="Helvetica" panose="020B0604020202020204" pitchFamily="34" charset="0"/>
              </a:rPr>
              <a:t> del grupo para vender productos.</a:t>
            </a:r>
          </a:p>
          <a:p>
            <a:pPr marL="285750" indent="-285750">
              <a:spcBef>
                <a:spcPts val="600"/>
              </a:spcBef>
              <a:spcAft>
                <a:spcPts val="600"/>
              </a:spcAft>
              <a:buClr>
                <a:srgbClr val="2F6153"/>
              </a:buClr>
              <a:buFontTx/>
              <a:buChar char="-"/>
            </a:pPr>
            <a:endParaRPr lang="es-ES" sz="300" dirty="0">
              <a:latin typeface="+mj-lt"/>
              <a:cs typeface="Helvetica" panose="020B0604020202020204" pitchFamily="34" charset="0"/>
            </a:endParaRPr>
          </a:p>
          <a:p>
            <a:pPr>
              <a:spcBef>
                <a:spcPts val="600"/>
              </a:spcBef>
              <a:spcAft>
                <a:spcPts val="600"/>
              </a:spcAft>
              <a:buClr>
                <a:srgbClr val="2F6153"/>
              </a:buClr>
            </a:pPr>
            <a:r>
              <a:rPr lang="es-ES" sz="1400" dirty="0">
                <a:latin typeface="+mj-lt"/>
                <a:cs typeface="Helvetica" panose="020B0604020202020204" pitchFamily="34" charset="0"/>
              </a:rPr>
              <a:t>¿Cómo funciona?</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Reglas del grupo adaptadas para los contratistas.</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Contratistas informan a la entidad grupal de las actividades realizadas.</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Entidad grupal evalúa a los contratistas a través del muestreo (monitoreo interno), y evaluaciones específicas iniciales e internas.</a:t>
            </a:r>
          </a:p>
        </p:txBody>
      </p:sp>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a:xfrm>
            <a:off x="6942504" y="4804491"/>
            <a:ext cx="2057400" cy="273844"/>
          </a:xfrm>
        </p:spPr>
        <p:txBody>
          <a:bodyPr/>
          <a:lstStyle/>
          <a:p>
            <a:fld id="{3F065852-B72C-CB4D-980E-E202D86A797A}" type="slidenum">
              <a:rPr lang="en-US" smtClean="0"/>
              <a:t>15</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256354"/>
            <a:ext cx="3211087" cy="947983"/>
          </a:xfrm>
        </p:spPr>
        <p:txBody>
          <a:bodyPr>
            <a:normAutofit/>
          </a:bodyPr>
          <a:lstStyle/>
          <a:p>
            <a:pPr>
              <a:spcBef>
                <a:spcPts val="1200"/>
              </a:spcBef>
              <a:spcAft>
                <a:spcPts val="1200"/>
              </a:spcAft>
            </a:pPr>
            <a:r>
              <a:rPr lang="es-ES" sz="2400" dirty="0">
                <a:solidFill>
                  <a:schemeClr val="bg1"/>
                </a:solidFill>
                <a:latin typeface="Arial Black"/>
                <a:cs typeface="Helvetica"/>
              </a:rPr>
              <a:t>Contratistas forestales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311394"/>
            <a:ext cx="2658161"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br>
              <a:rPr lang="en-US" sz="1800" dirty="0">
                <a:solidFill>
                  <a:schemeClr val="bg1"/>
                </a:solidFill>
                <a:latin typeface="Calibri Light"/>
                <a:cs typeface="Helvetica"/>
              </a:rPr>
            </a:br>
            <a:endParaRPr lang="en-US" sz="1800" b="1" dirty="0">
              <a:solidFill>
                <a:schemeClr val="bg1"/>
              </a:solidFill>
              <a:latin typeface="Calibri Light"/>
              <a:cs typeface="Helvetica"/>
            </a:endParaRPr>
          </a:p>
          <a:p>
            <a:pPr marL="57150" defTabSz="914400">
              <a:lnSpc>
                <a:spcPct val="90000"/>
              </a:lnSpc>
              <a:spcBef>
                <a:spcPts val="600"/>
              </a:spcBef>
              <a:spcAft>
                <a:spcPts val="600"/>
              </a:spcAft>
            </a:pPr>
            <a:r>
              <a:rPr lang="es-ES" sz="1800" dirty="0">
                <a:solidFill>
                  <a:schemeClr val="bg1"/>
                </a:solidFill>
                <a:latin typeface="Calibri Light"/>
                <a:cs typeface="Helvetica"/>
              </a:rPr>
              <a:t>Interpretación en desarrollo para incluir a los contratistas en el sistema (FSC-STD-20-007).</a:t>
            </a: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p:txBody>
      </p:sp>
      <p:sp>
        <p:nvSpPr>
          <p:cNvPr id="10" name="Title 1">
            <a:extLst>
              <a:ext uri="{FF2B5EF4-FFF2-40B4-BE49-F238E27FC236}">
                <a16:creationId xmlns:a16="http://schemas.microsoft.com/office/drawing/2014/main" id="{31A5BA9E-182E-4536-8BEE-80B28690E99D}"/>
              </a:ext>
            </a:extLst>
          </p:cNvPr>
          <p:cNvSpPr txBox="1">
            <a:spLocks/>
          </p:cNvSpPr>
          <p:nvPr/>
        </p:nvSpPr>
        <p:spPr>
          <a:xfrm>
            <a:off x="3775409" y="478586"/>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dirty="0">
                <a:solidFill>
                  <a:schemeClr val="bg2">
                    <a:lumMod val="75000"/>
                  </a:schemeClr>
                </a:solidFill>
                <a:latin typeface="Arial Black"/>
                <a:cs typeface="Helvetica"/>
              </a:rPr>
              <a:t>Inclusión opcional en el grupo</a:t>
            </a: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494208"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50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16</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158006"/>
            <a:ext cx="3211087" cy="947983"/>
          </a:xfrm>
        </p:spPr>
        <p:txBody>
          <a:bodyPr>
            <a:normAutofit fontScale="90000"/>
          </a:bodyPr>
          <a:lstStyle/>
          <a:p>
            <a:pPr>
              <a:spcBef>
                <a:spcPts val="1200"/>
              </a:spcBef>
              <a:spcAft>
                <a:spcPts val="1200"/>
              </a:spcAft>
            </a:pPr>
            <a:r>
              <a:rPr lang="es-ES" sz="2400" dirty="0">
                <a:solidFill>
                  <a:schemeClr val="bg1"/>
                </a:solidFill>
                <a:latin typeface="Arial Black"/>
                <a:cs typeface="Helvetica"/>
              </a:rPr>
              <a:t>Riesgo alto de declaraciones falsas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311394"/>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br>
              <a:rPr lang="es-ES" sz="1800" dirty="0">
                <a:solidFill>
                  <a:schemeClr val="bg1"/>
                </a:solidFill>
                <a:latin typeface="Calibri Light"/>
                <a:cs typeface="Helvetica"/>
              </a:rPr>
            </a:br>
            <a:r>
              <a:rPr lang="es-ES" sz="1800" dirty="0">
                <a:solidFill>
                  <a:schemeClr val="bg1"/>
                </a:solidFill>
                <a:latin typeface="Calibri Light"/>
                <a:cs typeface="Helvetica"/>
              </a:rPr>
              <a:t>Discordancia de volumen:</a:t>
            </a: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p:txBody>
      </p:sp>
      <p:sp>
        <p:nvSpPr>
          <p:cNvPr id="10" name="Title 1">
            <a:extLst>
              <a:ext uri="{FF2B5EF4-FFF2-40B4-BE49-F238E27FC236}">
                <a16:creationId xmlns:a16="http://schemas.microsoft.com/office/drawing/2014/main" id="{31A5BA9E-182E-4536-8BEE-80B28690E99D}"/>
              </a:ext>
            </a:extLst>
          </p:cNvPr>
          <p:cNvSpPr txBox="1">
            <a:spLocks/>
          </p:cNvSpPr>
          <p:nvPr/>
        </p:nvSpPr>
        <p:spPr>
          <a:xfrm>
            <a:off x="3775409" y="478586"/>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dirty="0">
                <a:solidFill>
                  <a:schemeClr val="bg2">
                    <a:lumMod val="75000"/>
                  </a:schemeClr>
                </a:solidFill>
                <a:latin typeface="Arial Black"/>
                <a:cs typeface="Helvetica"/>
              </a:rPr>
              <a:t>Enfoque basado en el riesgo</a:t>
            </a: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494208"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CC3450FD-0886-4340-87C3-0416DB20B30A}"/>
              </a:ext>
            </a:extLst>
          </p:cNvPr>
          <p:cNvSpPr/>
          <p:nvPr/>
        </p:nvSpPr>
        <p:spPr>
          <a:xfrm>
            <a:off x="3526144" y="1311394"/>
            <a:ext cx="5553679" cy="3336747"/>
          </a:xfrm>
          <a:prstGeom prst="rect">
            <a:avLst/>
          </a:prstGeom>
        </p:spPr>
        <p:txBody>
          <a:bodyPr wrap="square">
            <a:spAutoFit/>
          </a:bodyPr>
          <a:lstStyle/>
          <a:p>
            <a:pPr>
              <a:lnSpc>
                <a:spcPct val="150000"/>
              </a:lnSpc>
              <a:spcAft>
                <a:spcPts val="1800"/>
              </a:spcAft>
              <a:buClr>
                <a:srgbClr val="2F6153"/>
              </a:buClr>
            </a:pPr>
            <a:r>
              <a:rPr lang="es-ES" sz="1400" dirty="0">
                <a:latin typeface="+mj-lt"/>
                <a:cs typeface="Helvetica" panose="020B0604020202020204" pitchFamily="34" charset="0"/>
              </a:rPr>
              <a:t>En países donde FSC ha identificado un riesgo alto de declaraciones falsas:</a:t>
            </a:r>
          </a:p>
          <a:p>
            <a:pPr marL="285750" indent="-285750">
              <a:lnSpc>
                <a:spcPct val="150000"/>
              </a:lnSpc>
              <a:spcAft>
                <a:spcPts val="1800"/>
              </a:spcAft>
              <a:buClr>
                <a:srgbClr val="2F6153"/>
              </a:buClr>
              <a:buFontTx/>
              <a:buChar char="-"/>
            </a:pPr>
            <a:r>
              <a:rPr lang="es-ES" sz="1400" dirty="0">
                <a:latin typeface="+mj-lt"/>
                <a:cs typeface="Helvetica" panose="020B0604020202020204" pitchFamily="34" charset="0"/>
              </a:rPr>
              <a:t>La entidad grupal debe mantener registros del volumen de aprovechamiento y venta actualizados al nivel de la unidad de manejo.</a:t>
            </a:r>
          </a:p>
          <a:p>
            <a:pPr marL="285750" indent="-285750">
              <a:lnSpc>
                <a:spcPct val="150000"/>
              </a:lnSpc>
              <a:spcAft>
                <a:spcPts val="1800"/>
              </a:spcAft>
              <a:buClr>
                <a:srgbClr val="2F6153"/>
              </a:buClr>
              <a:buFontTx/>
              <a:buChar char="-"/>
            </a:pPr>
            <a:r>
              <a:rPr lang="es-ES" sz="1400" dirty="0">
                <a:latin typeface="+mj-lt"/>
                <a:cs typeface="Helvetica" panose="020B0604020202020204" pitchFamily="34" charset="0"/>
              </a:rPr>
              <a:t>Donde el aprovechamiento y la venta los lleva a cabo un contratista, la entidad grupal verifica que el volumen vendido por el contratista corresponde con el volumen estimado que ha comprado de su grupo (a través del contrato entre el dueño forestal y el contratista).</a:t>
            </a:r>
          </a:p>
          <a:p>
            <a:pPr marL="285750" indent="-285750">
              <a:lnSpc>
                <a:spcPct val="150000"/>
              </a:lnSpc>
              <a:spcAft>
                <a:spcPts val="1800"/>
              </a:spcAft>
              <a:buClr>
                <a:srgbClr val="2F6153"/>
              </a:buClr>
              <a:buFontTx/>
              <a:buChar char="-"/>
            </a:pPr>
            <a:endParaRPr lang="es-ES" sz="1400" dirty="0">
              <a:latin typeface="+mj-lt"/>
              <a:cs typeface="Helvetica" panose="020B0604020202020204" pitchFamily="34" charset="0"/>
            </a:endParaRPr>
          </a:p>
        </p:txBody>
      </p:sp>
      <p:pic>
        <p:nvPicPr>
          <p:cNvPr id="8" name="Picture 7">
            <a:extLst>
              <a:ext uri="{FF2B5EF4-FFF2-40B4-BE49-F238E27FC236}">
                <a16:creationId xmlns:a16="http://schemas.microsoft.com/office/drawing/2014/main" id="{07E76720-9E01-4AE4-9C53-02CFF8C17D18}"/>
              </a:ext>
            </a:extLst>
          </p:cNvPr>
          <p:cNvPicPr>
            <a:picLocks noChangeAspect="1"/>
          </p:cNvPicPr>
          <p:nvPr/>
        </p:nvPicPr>
        <p:blipFill>
          <a:blip r:embed="rId4"/>
          <a:stretch>
            <a:fillRect/>
          </a:stretch>
        </p:blipFill>
        <p:spPr>
          <a:xfrm>
            <a:off x="99222" y="2045263"/>
            <a:ext cx="3077139" cy="1283261"/>
          </a:xfrm>
          <a:prstGeom prst="rect">
            <a:avLst/>
          </a:prstGeom>
        </p:spPr>
      </p:pic>
    </p:spTree>
    <p:extLst>
      <p:ext uri="{BB962C8B-B14F-4D97-AF65-F5344CB8AC3E}">
        <p14:creationId xmlns:p14="http://schemas.microsoft.com/office/powerpoint/2010/main" val="8767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17</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256354"/>
            <a:ext cx="3211087" cy="947983"/>
          </a:xfrm>
        </p:spPr>
        <p:txBody>
          <a:bodyPr>
            <a:normAutofit/>
          </a:bodyPr>
          <a:lstStyle/>
          <a:p>
            <a:pPr>
              <a:spcBef>
                <a:spcPts val="1200"/>
              </a:spcBef>
              <a:spcAft>
                <a:spcPts val="1200"/>
              </a:spcAft>
            </a:pPr>
            <a:r>
              <a:rPr lang="es-ES" sz="2400">
                <a:solidFill>
                  <a:schemeClr val="bg1"/>
                </a:solidFill>
                <a:latin typeface="Arial Black"/>
                <a:cs typeface="Helvetica"/>
              </a:rPr>
              <a:t>Conformidad a través de UMs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311394"/>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a:solidFill>
                  <a:schemeClr val="bg1"/>
                </a:solidFill>
                <a:latin typeface="Calibri Light"/>
                <a:cs typeface="Helvetica"/>
              </a:rPr>
              <a:t>Sólo disponible para Criterio 6.5 y unidades SLIMF</a:t>
            </a:r>
          </a:p>
          <a:p>
            <a:pPr marL="57150" defTabSz="914400">
              <a:lnSpc>
                <a:spcPct val="90000"/>
              </a:lnSpc>
              <a:spcBef>
                <a:spcPts val="600"/>
              </a:spcBef>
              <a:spcAft>
                <a:spcPts val="600"/>
              </a:spcAft>
            </a:pPr>
            <a:endParaRPr lang="es-ES" sz="1800" b="1">
              <a:solidFill>
                <a:schemeClr val="bg1"/>
              </a:solidFill>
              <a:latin typeface="Calibri Light"/>
              <a:cs typeface="Helvetica"/>
            </a:endParaRPr>
          </a:p>
          <a:p>
            <a:pPr marL="57150" defTabSz="914400">
              <a:lnSpc>
                <a:spcPct val="90000"/>
              </a:lnSpc>
              <a:spcBef>
                <a:spcPts val="600"/>
              </a:spcBef>
              <a:spcAft>
                <a:spcPts val="600"/>
              </a:spcAft>
            </a:pPr>
            <a:endParaRPr lang="es-ES" sz="1800" b="1">
              <a:solidFill>
                <a:schemeClr val="bg1"/>
              </a:solidFill>
              <a:latin typeface="Calibri Light"/>
              <a:cs typeface="Helvetica"/>
            </a:endParaRP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097280"/>
            <a:ext cx="4823387" cy="870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CC3450FD-0886-4340-87C3-0416DB20B30A}"/>
              </a:ext>
            </a:extLst>
          </p:cNvPr>
          <p:cNvSpPr/>
          <p:nvPr/>
        </p:nvSpPr>
        <p:spPr>
          <a:xfrm>
            <a:off x="3526144" y="1311394"/>
            <a:ext cx="5553679" cy="3613746"/>
          </a:xfrm>
          <a:prstGeom prst="rect">
            <a:avLst/>
          </a:prstGeom>
        </p:spPr>
        <p:txBody>
          <a:bodyPr wrap="square">
            <a:spAutoFit/>
          </a:bodyPr>
          <a:lstStyle/>
          <a:p>
            <a:pPr>
              <a:lnSpc>
                <a:spcPct val="150000"/>
              </a:lnSpc>
              <a:buClr>
                <a:srgbClr val="2F6153"/>
              </a:buClr>
            </a:pPr>
            <a:r>
              <a:rPr lang="es-ES" sz="1400" dirty="0">
                <a:latin typeface="+mj-lt"/>
                <a:cs typeface="Helvetica" panose="020B0604020202020204" pitchFamily="34" charset="0"/>
              </a:rPr>
              <a:t>Conformidad con Criterio 6.5 (red de áreas de conservación) a través de unidades de manejo:</a:t>
            </a:r>
          </a:p>
          <a:p>
            <a:pPr marL="628650" lvl="1" indent="-285750">
              <a:lnSpc>
                <a:spcPct val="150000"/>
              </a:lnSpc>
              <a:buClr>
                <a:srgbClr val="2F6153"/>
              </a:buClr>
              <a:buFont typeface="Arial" panose="020B0604020202020204" pitchFamily="34" charset="0"/>
              <a:buChar char="•"/>
            </a:pPr>
            <a:r>
              <a:rPr lang="es-ES" sz="1400" dirty="0">
                <a:latin typeface="+mj-lt"/>
                <a:cs typeface="Helvetica" panose="020B0604020202020204" pitchFamily="34" charset="0"/>
              </a:rPr>
              <a:t>Entre unidades de manejo SLIMF; y/o</a:t>
            </a:r>
          </a:p>
          <a:p>
            <a:pPr marL="628650" lvl="1" indent="-285750">
              <a:lnSpc>
                <a:spcPct val="150000"/>
              </a:lnSpc>
              <a:buClr>
                <a:srgbClr val="2F6153"/>
              </a:buClr>
              <a:buFont typeface="Arial" panose="020B0604020202020204" pitchFamily="34" charset="0"/>
              <a:buChar char="•"/>
            </a:pPr>
            <a:r>
              <a:rPr lang="es-ES" sz="1400" dirty="0">
                <a:latin typeface="+mj-lt"/>
                <a:cs typeface="Helvetica" panose="020B0604020202020204" pitchFamily="34" charset="0"/>
              </a:rPr>
              <a:t>Unidades de manejo no-SLIMF en nombre de las unidades SLIMF.</a:t>
            </a:r>
          </a:p>
          <a:p>
            <a:pPr>
              <a:lnSpc>
                <a:spcPct val="150000"/>
              </a:lnSpc>
              <a:buClr>
                <a:srgbClr val="2F6153"/>
              </a:buClr>
            </a:pPr>
            <a:endParaRPr lang="es-ES" sz="1400" dirty="0">
              <a:latin typeface="+mj-lt"/>
              <a:cs typeface="Helvetica" panose="020B0604020202020204" pitchFamily="34" charset="0"/>
            </a:endParaRPr>
          </a:p>
          <a:p>
            <a:pPr>
              <a:lnSpc>
                <a:spcPct val="150000"/>
              </a:lnSpc>
              <a:buClr>
                <a:srgbClr val="2F6153"/>
              </a:buClr>
            </a:pPr>
            <a:r>
              <a:rPr lang="es-ES" sz="1400" b="1" dirty="0">
                <a:latin typeface="+mj-lt"/>
                <a:cs typeface="Helvetica" panose="020B0604020202020204" pitchFamily="34" charset="0"/>
              </a:rPr>
              <a:t>Nota:</a:t>
            </a:r>
            <a:r>
              <a:rPr lang="es-ES" sz="1400" dirty="0">
                <a:latin typeface="+mj-lt"/>
                <a:cs typeface="Helvetica" panose="020B0604020202020204" pitchFamily="34" charset="0"/>
              </a:rPr>
              <a:t> AVC o cualquier otro valor ambiental importante debe ser protegido en cada unidad de manejo a pesar de esta posibilidad.</a:t>
            </a:r>
          </a:p>
          <a:p>
            <a:pPr>
              <a:lnSpc>
                <a:spcPct val="150000"/>
              </a:lnSpc>
              <a:buClr>
                <a:srgbClr val="2F6153"/>
              </a:buClr>
            </a:pPr>
            <a:endParaRPr lang="es-ES" sz="1400" dirty="0">
              <a:latin typeface="+mj-lt"/>
              <a:cs typeface="Helvetica" panose="020B0604020202020204" pitchFamily="34" charset="0"/>
            </a:endParaRPr>
          </a:p>
          <a:p>
            <a:pPr>
              <a:lnSpc>
                <a:spcPct val="150000"/>
              </a:lnSpc>
              <a:buClr>
                <a:srgbClr val="2F6153"/>
              </a:buClr>
            </a:pPr>
            <a:r>
              <a:rPr lang="es-ES" sz="1400" dirty="0">
                <a:latin typeface="+mj-lt"/>
                <a:cs typeface="Helvetica" panose="020B0604020202020204" pitchFamily="34" charset="0"/>
              </a:rPr>
              <a:t>En otras palabras, las unidades de manejo SLIMF pueden ser exentas de cumplir con el Criterio 6.5 </a:t>
            </a:r>
            <a:r>
              <a:rPr lang="es-ES" sz="1400" b="1" u="sng" dirty="0">
                <a:latin typeface="+mj-lt"/>
                <a:cs typeface="Helvetica" panose="020B0604020202020204" pitchFamily="34" charset="0"/>
              </a:rPr>
              <a:t>si</a:t>
            </a:r>
            <a:r>
              <a:rPr lang="es-ES" sz="1400" dirty="0">
                <a:latin typeface="+mj-lt"/>
                <a:cs typeface="Helvetica" panose="020B0604020202020204" pitchFamily="34" charset="0"/>
              </a:rPr>
              <a:t> las otras unidades del grupo cumplen con el 10% necesario.</a:t>
            </a:r>
          </a:p>
        </p:txBody>
      </p:sp>
      <p:pic>
        <p:nvPicPr>
          <p:cNvPr id="4" name="Kuva 3">
            <a:extLst>
              <a:ext uri="{FF2B5EF4-FFF2-40B4-BE49-F238E27FC236}">
                <a16:creationId xmlns:a16="http://schemas.microsoft.com/office/drawing/2014/main" id="{005009E4-B30B-4448-871C-B9890013D0D0}"/>
              </a:ext>
            </a:extLst>
          </p:cNvPr>
          <p:cNvPicPr>
            <a:picLocks noChangeAspect="1"/>
          </p:cNvPicPr>
          <p:nvPr/>
        </p:nvPicPr>
        <p:blipFill>
          <a:blip r:embed="rId4"/>
          <a:stretch>
            <a:fillRect/>
          </a:stretch>
        </p:blipFill>
        <p:spPr>
          <a:xfrm>
            <a:off x="123648" y="2063257"/>
            <a:ext cx="3072296" cy="2221322"/>
          </a:xfrm>
          <a:prstGeom prst="rect">
            <a:avLst/>
          </a:prstGeom>
        </p:spPr>
      </p:pic>
      <p:sp>
        <p:nvSpPr>
          <p:cNvPr id="15" name="Title 1">
            <a:extLst>
              <a:ext uri="{FF2B5EF4-FFF2-40B4-BE49-F238E27FC236}">
                <a16:creationId xmlns:a16="http://schemas.microsoft.com/office/drawing/2014/main" id="{F5ADE6B7-787A-4FC1-827D-B94B6565BE91}"/>
              </a:ext>
            </a:extLst>
          </p:cNvPr>
          <p:cNvSpPr txBox="1">
            <a:spLocks/>
          </p:cNvSpPr>
          <p:nvPr/>
        </p:nvSpPr>
        <p:spPr>
          <a:xfrm>
            <a:off x="3649792" y="478586"/>
            <a:ext cx="537809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a:solidFill>
                  <a:schemeClr val="bg2">
                    <a:lumMod val="75000"/>
                  </a:schemeClr>
                </a:solidFill>
                <a:latin typeface="Arial Black"/>
                <a:cs typeface="Helvetica"/>
              </a:rPr>
              <a:t>Criterio 6.5 en grupos de MF</a:t>
            </a:r>
          </a:p>
        </p:txBody>
      </p:sp>
    </p:spTree>
    <p:extLst>
      <p:ext uri="{BB962C8B-B14F-4D97-AF65-F5344CB8AC3E}">
        <p14:creationId xmlns:p14="http://schemas.microsoft.com/office/powerpoint/2010/main" val="150891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18</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256354"/>
            <a:ext cx="3211087" cy="947983"/>
          </a:xfrm>
        </p:spPr>
        <p:txBody>
          <a:bodyPr>
            <a:normAutofit fontScale="90000"/>
          </a:bodyPr>
          <a:lstStyle/>
          <a:p>
            <a:pPr>
              <a:spcBef>
                <a:spcPts val="1200"/>
              </a:spcBef>
              <a:spcAft>
                <a:spcPts val="1200"/>
              </a:spcAft>
            </a:pPr>
            <a:r>
              <a:rPr lang="es-ES" sz="2400" dirty="0">
                <a:solidFill>
                  <a:schemeClr val="bg1"/>
                </a:solidFill>
                <a:latin typeface="Arial Black"/>
                <a:cs typeface="Helvetica"/>
              </a:rPr>
              <a:t>División de responsabilidades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194931"/>
            <a:ext cx="2739106" cy="3399431"/>
          </a:xfrm>
          <a:prstGeom prst="rect">
            <a:avLst/>
          </a:prstGeom>
        </p:spPr>
        <p:txBody>
          <a:bodyPr vert="horz" lIns="91440" tIns="45720" rIns="91440" bIns="45720" rtlCol="0" anchor="t">
            <a:normAutofit lnSpcReduction="10000"/>
          </a:bodyPr>
          <a:lstStyle/>
          <a:p>
            <a:pPr marL="57150" defTabSz="914400">
              <a:lnSpc>
                <a:spcPct val="90000"/>
              </a:lnSpc>
              <a:spcBef>
                <a:spcPts val="600"/>
              </a:spcBef>
              <a:spcAft>
                <a:spcPts val="600"/>
              </a:spcAft>
            </a:pPr>
            <a:br>
              <a:rPr lang="es-ES" sz="1800" dirty="0">
                <a:solidFill>
                  <a:schemeClr val="bg1"/>
                </a:solidFill>
                <a:latin typeface="Calibri Light"/>
                <a:cs typeface="Helvetica"/>
              </a:rPr>
            </a:br>
            <a:endParaRPr lang="es-ES" sz="1800" b="1" dirty="0">
              <a:solidFill>
                <a:schemeClr val="bg1"/>
              </a:solidFill>
              <a:latin typeface="Calibri Light"/>
              <a:cs typeface="Helvetica"/>
            </a:endParaRPr>
          </a:p>
          <a:p>
            <a:pPr marL="57150" defTabSz="914400">
              <a:lnSpc>
                <a:spcPct val="90000"/>
              </a:lnSpc>
              <a:spcBef>
                <a:spcPts val="600"/>
              </a:spcBef>
              <a:spcAft>
                <a:spcPts val="600"/>
              </a:spcAft>
            </a:pPr>
            <a:r>
              <a:rPr lang="es-ES" sz="1800" dirty="0">
                <a:solidFill>
                  <a:schemeClr val="bg1"/>
                </a:solidFill>
                <a:latin typeface="Calibri Light"/>
                <a:cs typeface="Helvetica"/>
              </a:rPr>
              <a:t>Las no-conformidades internas pueden deberse al desempeño de un miembro (u otro actor, como contratista o consultor) o al de la entidad grupal (su desempeño o el sistema interno de manejo) – dependiendo de quién es el responsable y de la causa.</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p:txBody>
      </p:sp>
      <p:sp>
        <p:nvSpPr>
          <p:cNvPr id="10" name="Title 1">
            <a:extLst>
              <a:ext uri="{FF2B5EF4-FFF2-40B4-BE49-F238E27FC236}">
                <a16:creationId xmlns:a16="http://schemas.microsoft.com/office/drawing/2014/main" id="{31A5BA9E-182E-4536-8BEE-80B28690E99D}"/>
              </a:ext>
            </a:extLst>
          </p:cNvPr>
          <p:cNvSpPr txBox="1">
            <a:spLocks/>
          </p:cNvSpPr>
          <p:nvPr/>
        </p:nvSpPr>
        <p:spPr>
          <a:xfrm>
            <a:off x="3775409" y="478586"/>
            <a:ext cx="5220096"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dirty="0">
                <a:solidFill>
                  <a:schemeClr val="bg2">
                    <a:lumMod val="75000"/>
                  </a:schemeClr>
                </a:solidFill>
                <a:latin typeface="Arial Black"/>
                <a:cs typeface="Helvetica"/>
              </a:rPr>
              <a:t>Énfasis en la flexibilidad </a:t>
            </a:r>
            <a:r>
              <a:rPr lang="es-ES" sz="1400" dirty="0">
                <a:solidFill>
                  <a:schemeClr val="bg2">
                    <a:lumMod val="75000"/>
                  </a:schemeClr>
                </a:solidFill>
                <a:latin typeface="Arial Black"/>
                <a:cs typeface="Helvetica"/>
              </a:rPr>
              <a:t>(Cuadros 3 &amp; 4)</a:t>
            </a:r>
            <a:endParaRPr lang="es-ES" sz="2000" dirty="0">
              <a:solidFill>
                <a:schemeClr val="bg2">
                  <a:lumMod val="75000"/>
                </a:schemeClr>
              </a:solidFill>
              <a:latin typeface="Arial Black"/>
              <a:cs typeface="Helvetica"/>
            </a:endParaRP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494208"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CC3450FD-0886-4340-87C3-0416DB20B30A}"/>
              </a:ext>
            </a:extLst>
          </p:cNvPr>
          <p:cNvSpPr/>
          <p:nvPr/>
        </p:nvSpPr>
        <p:spPr>
          <a:xfrm>
            <a:off x="3617921" y="3169579"/>
            <a:ext cx="5377587" cy="1477328"/>
          </a:xfrm>
          <a:prstGeom prst="rect">
            <a:avLst/>
          </a:prstGeom>
        </p:spPr>
        <p:txBody>
          <a:bodyPr wrap="square">
            <a:spAutoFit/>
          </a:bodyPr>
          <a:lstStyle/>
          <a:p>
            <a:pPr>
              <a:spcBef>
                <a:spcPts val="600"/>
              </a:spcBef>
              <a:spcAft>
                <a:spcPts val="600"/>
              </a:spcAft>
              <a:buClr>
                <a:srgbClr val="2F6153"/>
              </a:buClr>
            </a:pPr>
            <a:r>
              <a:rPr lang="es-ES" sz="1400" dirty="0">
                <a:latin typeface="+mj-lt"/>
                <a:cs typeface="Helvetica" panose="020B0604020202020204" pitchFamily="34" charset="0"/>
              </a:rPr>
              <a:t>Conformidad a nivel de grupo:</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Un requisito puede ser cumplido a nivel de grupo, por ej. llevar a cabo una evaluación de los valores ambientales para todo el grupo. </a:t>
            </a:r>
          </a:p>
          <a:p>
            <a:pPr marL="285750" indent="-285750">
              <a:spcBef>
                <a:spcPts val="600"/>
              </a:spcBef>
              <a:spcAft>
                <a:spcPts val="600"/>
              </a:spcAft>
              <a:buClr>
                <a:srgbClr val="2F6153"/>
              </a:buClr>
              <a:buFontTx/>
              <a:buChar char="-"/>
            </a:pPr>
            <a:r>
              <a:rPr lang="es-ES" sz="1400" dirty="0">
                <a:latin typeface="+mj-lt"/>
                <a:cs typeface="Helvetica" panose="020B0604020202020204" pitchFamily="34" charset="0"/>
              </a:rPr>
              <a:t>Los resultados de la evaluación deben aplicarse en cada unidad de manejo del grupo.</a:t>
            </a:r>
          </a:p>
        </p:txBody>
      </p:sp>
      <p:sp>
        <p:nvSpPr>
          <p:cNvPr id="2" name="TextBox 1">
            <a:extLst>
              <a:ext uri="{FF2B5EF4-FFF2-40B4-BE49-F238E27FC236}">
                <a16:creationId xmlns:a16="http://schemas.microsoft.com/office/drawing/2014/main" id="{C930D455-656B-4017-8E2D-C720DB286D14}"/>
              </a:ext>
            </a:extLst>
          </p:cNvPr>
          <p:cNvSpPr txBox="1"/>
          <p:nvPr/>
        </p:nvSpPr>
        <p:spPr>
          <a:xfrm>
            <a:off x="3530837" y="1379413"/>
            <a:ext cx="1954075" cy="1384995"/>
          </a:xfrm>
          <a:prstGeom prst="rect">
            <a:avLst/>
          </a:prstGeom>
          <a:noFill/>
          <a:ln>
            <a:solidFill>
              <a:schemeClr val="tx2"/>
            </a:solidFill>
          </a:ln>
        </p:spPr>
        <p:txBody>
          <a:bodyPr wrap="square" rtlCol="0">
            <a:spAutoFit/>
          </a:bodyPr>
          <a:lstStyle/>
          <a:p>
            <a:pPr algn="ctr"/>
            <a:r>
              <a:rPr lang="es-ES" sz="1400" dirty="0">
                <a:latin typeface="+mj-lt"/>
                <a:cs typeface="Helvetica" panose="020B0604020202020204" pitchFamily="34" charset="0"/>
              </a:rPr>
              <a:t>Principios y Criterios</a:t>
            </a:r>
          </a:p>
          <a:p>
            <a:pPr algn="ctr"/>
            <a:r>
              <a:rPr lang="es-ES" sz="1400" dirty="0">
                <a:latin typeface="+mj-lt"/>
                <a:cs typeface="Helvetica" panose="020B0604020202020204" pitchFamily="34" charset="0"/>
              </a:rPr>
              <a:t>Estándares nacionales</a:t>
            </a:r>
          </a:p>
          <a:p>
            <a:pPr algn="ctr"/>
            <a:endParaRPr lang="es-ES" sz="1400" dirty="0">
              <a:latin typeface="+mj-lt"/>
              <a:cs typeface="Helvetica" panose="020B0604020202020204" pitchFamily="34" charset="0"/>
            </a:endParaRPr>
          </a:p>
          <a:p>
            <a:pPr algn="ctr"/>
            <a:endParaRPr lang="es-ES" sz="1400" dirty="0">
              <a:latin typeface="+mj-lt"/>
              <a:cs typeface="Helvetica" panose="020B0604020202020204" pitchFamily="34" charset="0"/>
            </a:endParaRPr>
          </a:p>
          <a:p>
            <a:pPr algn="ctr"/>
            <a:r>
              <a:rPr lang="es-ES" sz="1400" dirty="0">
                <a:latin typeface="+mj-lt"/>
                <a:cs typeface="Helvetica" panose="020B0604020202020204" pitchFamily="34" charset="0"/>
              </a:rPr>
              <a:t>‘La Organización’</a:t>
            </a:r>
          </a:p>
          <a:p>
            <a:pPr algn="ctr"/>
            <a:endParaRPr lang="es-ES" sz="1400" dirty="0">
              <a:latin typeface="+mj-lt"/>
              <a:cs typeface="Helvetica" panose="020B0604020202020204" pitchFamily="34" charset="0"/>
            </a:endParaRPr>
          </a:p>
        </p:txBody>
      </p:sp>
      <p:cxnSp>
        <p:nvCxnSpPr>
          <p:cNvPr id="6" name="Straight Arrow Connector 5">
            <a:extLst>
              <a:ext uri="{FF2B5EF4-FFF2-40B4-BE49-F238E27FC236}">
                <a16:creationId xmlns:a16="http://schemas.microsoft.com/office/drawing/2014/main" id="{63D30809-10A7-4998-896A-AC5448134297}"/>
              </a:ext>
            </a:extLst>
          </p:cNvPr>
          <p:cNvCxnSpPr/>
          <p:nvPr/>
        </p:nvCxnSpPr>
        <p:spPr>
          <a:xfrm>
            <a:off x="4484915" y="1914155"/>
            <a:ext cx="0" cy="34093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C44C2A-B9D9-448A-994D-820FD2D9A6A9}"/>
              </a:ext>
            </a:extLst>
          </p:cNvPr>
          <p:cNvSpPr txBox="1"/>
          <p:nvPr/>
        </p:nvSpPr>
        <p:spPr>
          <a:xfrm>
            <a:off x="5928279" y="1379413"/>
            <a:ext cx="3104805" cy="1384995"/>
          </a:xfrm>
          <a:prstGeom prst="rect">
            <a:avLst/>
          </a:prstGeom>
          <a:noFill/>
          <a:ln>
            <a:solidFill>
              <a:schemeClr val="tx2"/>
            </a:solidFill>
          </a:ln>
        </p:spPr>
        <p:txBody>
          <a:bodyPr wrap="square" rtlCol="0">
            <a:spAutoFit/>
          </a:bodyPr>
          <a:lstStyle/>
          <a:p>
            <a:pPr algn="ctr"/>
            <a:r>
              <a:rPr lang="es-ES" sz="1400" dirty="0">
                <a:latin typeface="+mj-lt"/>
                <a:cs typeface="Helvetica" panose="020B0604020202020204" pitchFamily="34" charset="0"/>
              </a:rPr>
              <a:t>Quién es ‘La Organización’ en el grupo?</a:t>
            </a:r>
          </a:p>
          <a:p>
            <a:pPr algn="ctr"/>
            <a:endParaRPr lang="es-ES" sz="1400" dirty="0">
              <a:latin typeface="+mj-lt"/>
              <a:cs typeface="Helvetica" panose="020B0604020202020204" pitchFamily="34" charset="0"/>
            </a:endParaRPr>
          </a:p>
          <a:p>
            <a:pPr algn="ctr"/>
            <a:endParaRPr lang="es-ES" sz="1400" dirty="0">
              <a:latin typeface="+mj-lt"/>
              <a:cs typeface="Helvetica" panose="020B0604020202020204" pitchFamily="34" charset="0"/>
            </a:endParaRPr>
          </a:p>
          <a:p>
            <a:pPr algn="ctr"/>
            <a:r>
              <a:rPr lang="es-ES" sz="1400" dirty="0">
                <a:latin typeface="+mj-lt"/>
                <a:cs typeface="Helvetica" panose="020B0604020202020204" pitchFamily="34" charset="0"/>
              </a:rPr>
              <a:t>La entidad grupal, o el actor que ha recibido la responsabilidad de la entidad grupal</a:t>
            </a:r>
          </a:p>
        </p:txBody>
      </p:sp>
      <p:cxnSp>
        <p:nvCxnSpPr>
          <p:cNvPr id="17" name="Straight Arrow Connector 16">
            <a:extLst>
              <a:ext uri="{FF2B5EF4-FFF2-40B4-BE49-F238E27FC236}">
                <a16:creationId xmlns:a16="http://schemas.microsoft.com/office/drawing/2014/main" id="{B7AD50B7-FDC8-41FC-A386-16E31634CAF2}"/>
              </a:ext>
            </a:extLst>
          </p:cNvPr>
          <p:cNvCxnSpPr/>
          <p:nvPr/>
        </p:nvCxnSpPr>
        <p:spPr>
          <a:xfrm>
            <a:off x="7465367" y="1664302"/>
            <a:ext cx="0" cy="34093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472CBE-4883-49AC-A2FD-6F1097576BF5}"/>
              </a:ext>
            </a:extLst>
          </p:cNvPr>
          <p:cNvCxnSpPr>
            <a:cxnSpLocks/>
          </p:cNvCxnSpPr>
          <p:nvPr/>
        </p:nvCxnSpPr>
        <p:spPr>
          <a:xfrm>
            <a:off x="5542969" y="2005239"/>
            <a:ext cx="328061" cy="0"/>
          </a:xfrm>
          <a:prstGeom prst="straightConnector1">
            <a:avLst/>
          </a:prstGeom>
          <a:ln w="38100">
            <a:solidFill>
              <a:srgbClr val="C5E0B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0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chemeClr val="tx2">
              <a:lumMod val="60000"/>
              <a:lumOff val="40000"/>
            </a:schemeClr>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19</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153652"/>
            <a:ext cx="3211087" cy="947983"/>
          </a:xfrm>
        </p:spPr>
        <p:txBody>
          <a:bodyPr>
            <a:normAutofit fontScale="90000"/>
          </a:bodyPr>
          <a:lstStyle/>
          <a:p>
            <a:pPr>
              <a:spcBef>
                <a:spcPts val="1200"/>
              </a:spcBef>
              <a:spcAft>
                <a:spcPts val="1200"/>
              </a:spcAft>
            </a:pPr>
            <a:r>
              <a:rPr lang="es-ES" sz="2400" dirty="0">
                <a:solidFill>
                  <a:schemeClr val="bg1"/>
                </a:solidFill>
                <a:latin typeface="Arial Black"/>
                <a:cs typeface="Helvetica"/>
              </a:rPr>
              <a:t>Unidad de manejo de </a:t>
            </a:r>
            <a:br>
              <a:rPr lang="es-ES" sz="2400" dirty="0">
                <a:solidFill>
                  <a:schemeClr val="bg1"/>
                </a:solidFill>
                <a:latin typeface="Arial Black"/>
                <a:cs typeface="Helvetica"/>
              </a:rPr>
            </a:br>
            <a:r>
              <a:rPr lang="es-ES" sz="2400" dirty="0">
                <a:solidFill>
                  <a:schemeClr val="bg1"/>
                </a:solidFill>
                <a:latin typeface="Arial Black"/>
                <a:cs typeface="Helvetica"/>
              </a:rPr>
              <a:t>recursos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32DFBEF7-2086-467E-A636-A02AEB7C1F5B}"/>
              </a:ext>
            </a:extLst>
          </p:cNvPr>
          <p:cNvSpPr txBox="1"/>
          <p:nvPr/>
        </p:nvSpPr>
        <p:spPr>
          <a:xfrm>
            <a:off x="374208" y="1910058"/>
            <a:ext cx="2901376" cy="2800767"/>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dirty="0">
                <a:solidFill>
                  <a:schemeClr val="bg1"/>
                </a:solidFill>
                <a:latin typeface="Calibri Light"/>
                <a:cs typeface="Helvetica"/>
              </a:rPr>
              <a:t>El administrador supervisa todas las actividades del grupo.</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p:txBody>
      </p:sp>
      <p:sp>
        <p:nvSpPr>
          <p:cNvPr id="10" name="Title 1">
            <a:extLst>
              <a:ext uri="{FF2B5EF4-FFF2-40B4-BE49-F238E27FC236}">
                <a16:creationId xmlns:a16="http://schemas.microsoft.com/office/drawing/2014/main" id="{31A5BA9E-182E-4536-8BEE-80B28690E99D}"/>
              </a:ext>
            </a:extLst>
          </p:cNvPr>
          <p:cNvSpPr txBox="1">
            <a:spLocks/>
          </p:cNvSpPr>
          <p:nvPr/>
        </p:nvSpPr>
        <p:spPr>
          <a:xfrm>
            <a:off x="3771815" y="352695"/>
            <a:ext cx="4994383" cy="9479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000" dirty="0">
                <a:solidFill>
                  <a:schemeClr val="bg2">
                    <a:lumMod val="75000"/>
                  </a:schemeClr>
                </a:solidFill>
                <a:latin typeface="Arial Black"/>
                <a:cs typeface="Helvetica"/>
              </a:rPr>
              <a:t>Manejo centralizado</a:t>
            </a: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494208"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uorakulmio 13">
            <a:extLst>
              <a:ext uri="{FF2B5EF4-FFF2-40B4-BE49-F238E27FC236}">
                <a16:creationId xmlns:a16="http://schemas.microsoft.com/office/drawing/2014/main" id="{CC3450FD-0886-4340-87C3-0416DB20B30A}"/>
              </a:ext>
            </a:extLst>
          </p:cNvPr>
          <p:cNvSpPr/>
          <p:nvPr/>
        </p:nvSpPr>
        <p:spPr>
          <a:xfrm>
            <a:off x="3493248" y="1426569"/>
            <a:ext cx="5377587" cy="2800767"/>
          </a:xfrm>
          <a:prstGeom prst="rect">
            <a:avLst/>
          </a:prstGeom>
        </p:spPr>
        <p:txBody>
          <a:bodyPr wrap="square">
            <a:spAutoFit/>
          </a:bodyPr>
          <a:lstStyle/>
          <a:p>
            <a:pPr marL="285750" indent="-285750">
              <a:spcBef>
                <a:spcPts val="600"/>
              </a:spcBef>
              <a:spcAft>
                <a:spcPts val="600"/>
              </a:spcAft>
              <a:buClr>
                <a:srgbClr val="2F6153"/>
              </a:buClr>
              <a:buFont typeface="Arial" panose="020B0604020202020204" pitchFamily="34" charset="0"/>
              <a:buChar char="•"/>
            </a:pPr>
            <a:r>
              <a:rPr lang="es-ES" sz="1400" dirty="0">
                <a:latin typeface="+mj-lt"/>
                <a:cs typeface="Helvetica" panose="020B0604020202020204" pitchFamily="34" charset="0"/>
              </a:rPr>
              <a:t>Una UMR puede incluir a algunos o todos los miembros de un grupo.</a:t>
            </a:r>
          </a:p>
          <a:p>
            <a:pPr marL="285750" indent="-285750">
              <a:spcBef>
                <a:spcPts val="600"/>
              </a:spcBef>
              <a:spcAft>
                <a:spcPts val="600"/>
              </a:spcAft>
              <a:buClr>
                <a:srgbClr val="2F6153"/>
              </a:buClr>
              <a:buFont typeface="Arial" panose="020B0604020202020204" pitchFamily="34" charset="0"/>
              <a:buChar char="•"/>
            </a:pPr>
            <a:r>
              <a:rPr lang="es-ES" sz="1400" dirty="0">
                <a:latin typeface="+mj-lt"/>
                <a:cs typeface="Helvetica" panose="020B0604020202020204" pitchFamily="34" charset="0"/>
              </a:rPr>
              <a:t>Puede haber más de una UMR en un grupo.</a:t>
            </a:r>
          </a:p>
          <a:p>
            <a:pPr marL="285750" indent="-285750">
              <a:spcBef>
                <a:spcPts val="600"/>
              </a:spcBef>
              <a:spcAft>
                <a:spcPts val="600"/>
              </a:spcAft>
              <a:buClr>
                <a:srgbClr val="2F6153"/>
              </a:buClr>
              <a:buFont typeface="Arial" panose="020B0604020202020204" pitchFamily="34" charset="0"/>
              <a:buChar char="•"/>
            </a:pPr>
            <a:r>
              <a:rPr lang="es-ES" sz="1400" dirty="0">
                <a:latin typeface="+mj-lt"/>
                <a:cs typeface="Helvetica" panose="020B0604020202020204" pitchFamily="34" charset="0"/>
              </a:rPr>
              <a:t>El administrador de recursos de la UMR se encarga de cumplir con las reglas del grupo y el estándar nacional.</a:t>
            </a:r>
          </a:p>
          <a:p>
            <a:pPr marL="285750" indent="-285750">
              <a:spcBef>
                <a:spcPts val="600"/>
              </a:spcBef>
              <a:spcAft>
                <a:spcPts val="600"/>
              </a:spcAft>
              <a:buClr>
                <a:srgbClr val="2F6153"/>
              </a:buClr>
              <a:buFont typeface="Arial" panose="020B0604020202020204" pitchFamily="34" charset="0"/>
              <a:buChar char="•"/>
            </a:pPr>
            <a:r>
              <a:rPr lang="es-ES" sz="1400" dirty="0">
                <a:latin typeface="+mj-lt"/>
                <a:cs typeface="Helvetica" panose="020B0604020202020204" pitchFamily="34" charset="0"/>
              </a:rPr>
              <a:t>El administrador puede ser la misma entidad legal que la entidad grupal.</a:t>
            </a:r>
          </a:p>
          <a:p>
            <a:pPr marL="285750" indent="-285750">
              <a:spcBef>
                <a:spcPts val="600"/>
              </a:spcBef>
              <a:spcAft>
                <a:spcPts val="600"/>
              </a:spcAft>
              <a:buClr>
                <a:srgbClr val="2F6153"/>
              </a:buClr>
              <a:buFont typeface="Arial" panose="020B0604020202020204" pitchFamily="34" charset="0"/>
              <a:buChar char="•"/>
            </a:pPr>
            <a:r>
              <a:rPr lang="es-ES" sz="1400" dirty="0">
                <a:latin typeface="+mj-lt"/>
                <a:cs typeface="Helvetica" panose="020B0604020202020204" pitchFamily="34" charset="0"/>
              </a:rPr>
              <a:t>La muestra para el monitoreo interno es elegida por la entidad grupal.</a:t>
            </a:r>
          </a:p>
          <a:p>
            <a:pPr marL="285750" indent="-285750">
              <a:spcBef>
                <a:spcPts val="600"/>
              </a:spcBef>
              <a:spcAft>
                <a:spcPts val="600"/>
              </a:spcAft>
              <a:buClr>
                <a:srgbClr val="2F6153"/>
              </a:buClr>
              <a:buFont typeface="Arial" panose="020B0604020202020204" pitchFamily="34" charset="0"/>
              <a:buChar char="•"/>
            </a:pPr>
            <a:endParaRPr lang="es-ES" sz="1400" dirty="0">
              <a:latin typeface="+mj-lt"/>
              <a:cs typeface="Helvetica" panose="020B0604020202020204" pitchFamily="34" charset="0"/>
            </a:endParaRPr>
          </a:p>
        </p:txBody>
      </p:sp>
    </p:spTree>
    <p:extLst>
      <p:ext uri="{BB962C8B-B14F-4D97-AF65-F5344CB8AC3E}">
        <p14:creationId xmlns:p14="http://schemas.microsoft.com/office/powerpoint/2010/main" val="2851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a:xfrm>
            <a:off x="6826276" y="4846295"/>
            <a:ext cx="2057400" cy="273844"/>
          </a:xfrm>
        </p:spPr>
        <p:txBody>
          <a:bodyPr/>
          <a:lstStyle/>
          <a:p>
            <a:fld id="{3F065852-B72C-CB4D-980E-E202D86A797A}" type="slidenum">
              <a:rPr lang="es-ES" smtClean="0"/>
              <a:t>2</a:t>
            </a:fld>
            <a:endParaRPr lang="es-ES"/>
          </a:p>
        </p:txBody>
      </p:sp>
      <p:pic>
        <p:nvPicPr>
          <p:cNvPr id="5" name="Picture 4">
            <a:extLst>
              <a:ext uri="{FF2B5EF4-FFF2-40B4-BE49-F238E27FC236}">
                <a16:creationId xmlns:a16="http://schemas.microsoft.com/office/drawing/2014/main" id="{B77C565E-E00D-F545-8A20-9E275D221C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10" y="65721"/>
            <a:ext cx="962540" cy="428227"/>
          </a:xfrm>
          <a:prstGeom prst="rect">
            <a:avLst/>
          </a:prstGeom>
        </p:spPr>
      </p:pic>
      <p:sp>
        <p:nvSpPr>
          <p:cNvPr id="6" name="Title 1">
            <a:extLst>
              <a:ext uri="{FF2B5EF4-FFF2-40B4-BE49-F238E27FC236}">
                <a16:creationId xmlns:a16="http://schemas.microsoft.com/office/drawing/2014/main" id="{AE23CA41-116C-4CDC-B038-DFEB798B5A88}"/>
              </a:ext>
            </a:extLst>
          </p:cNvPr>
          <p:cNvSpPr>
            <a:spLocks noGrp="1"/>
          </p:cNvSpPr>
          <p:nvPr>
            <p:ph type="title"/>
          </p:nvPr>
        </p:nvSpPr>
        <p:spPr>
          <a:xfrm>
            <a:off x="721062" y="102643"/>
            <a:ext cx="2198569" cy="600191"/>
          </a:xfrm>
        </p:spPr>
        <p:txBody>
          <a:bodyPr>
            <a:normAutofit/>
          </a:bodyPr>
          <a:lstStyle/>
          <a:p>
            <a:r>
              <a:rPr lang="es-ES" sz="2800">
                <a:solidFill>
                  <a:srgbClr val="285C4D"/>
                </a:solidFill>
                <a:latin typeface="Arial Black" panose="020B0A04020102020204" pitchFamily="34" charset="0"/>
                <a:cs typeface="Helvetica" panose="020B0604020202020204" pitchFamily="34" charset="0"/>
              </a:rPr>
              <a:t>Presentan</a:t>
            </a:r>
          </a:p>
        </p:txBody>
      </p:sp>
      <p:pic>
        <p:nvPicPr>
          <p:cNvPr id="4" name="Picture 3" descr="A person wearing a suit and tie smiling at the camera&#10;&#10;Description automatically generated">
            <a:extLst>
              <a:ext uri="{FF2B5EF4-FFF2-40B4-BE49-F238E27FC236}">
                <a16:creationId xmlns:a16="http://schemas.microsoft.com/office/drawing/2014/main" id="{FBDAAE0E-84C7-4480-8ECB-4C04BEFF9FA9}"/>
              </a:ext>
            </a:extLst>
          </p:cNvPr>
          <p:cNvPicPr>
            <a:picLocks noChangeAspect="1"/>
          </p:cNvPicPr>
          <p:nvPr/>
        </p:nvPicPr>
        <p:blipFill rotWithShape="1">
          <a:blip r:embed="rId4"/>
          <a:srcRect l="3497" t="7891" r="3269" b="14370"/>
          <a:stretch/>
        </p:blipFill>
        <p:spPr>
          <a:xfrm>
            <a:off x="5479354" y="571385"/>
            <a:ext cx="2693844" cy="2948521"/>
          </a:xfrm>
          <a:prstGeom prst="rect">
            <a:avLst/>
          </a:prstGeom>
        </p:spPr>
      </p:pic>
      <p:pic>
        <p:nvPicPr>
          <p:cNvPr id="10" name="Picture 9" descr="A person standing next to a tree in a forest&#10;&#10;Description automatically generated">
            <a:extLst>
              <a:ext uri="{FF2B5EF4-FFF2-40B4-BE49-F238E27FC236}">
                <a16:creationId xmlns:a16="http://schemas.microsoft.com/office/drawing/2014/main" id="{B709EBB6-979D-4298-8F8C-E04911C4F879}"/>
              </a:ext>
            </a:extLst>
          </p:cNvPr>
          <p:cNvPicPr>
            <a:picLocks noChangeAspect="1"/>
          </p:cNvPicPr>
          <p:nvPr/>
        </p:nvPicPr>
        <p:blipFill rotWithShape="1">
          <a:blip r:embed="rId5"/>
          <a:srcRect l="44809" t="45985" r="42078" b="43259"/>
          <a:stretch/>
        </p:blipFill>
        <p:spPr>
          <a:xfrm>
            <a:off x="824609" y="573460"/>
            <a:ext cx="2693844" cy="2946446"/>
          </a:xfrm>
          <a:prstGeom prst="rect">
            <a:avLst/>
          </a:prstGeom>
        </p:spPr>
      </p:pic>
      <p:sp>
        <p:nvSpPr>
          <p:cNvPr id="11" name="TextBox 10">
            <a:extLst>
              <a:ext uri="{FF2B5EF4-FFF2-40B4-BE49-F238E27FC236}">
                <a16:creationId xmlns:a16="http://schemas.microsoft.com/office/drawing/2014/main" id="{046CC0B7-5569-4B7C-9875-02AA642A01A3}"/>
              </a:ext>
            </a:extLst>
          </p:cNvPr>
          <p:cNvSpPr txBox="1"/>
          <p:nvPr/>
        </p:nvSpPr>
        <p:spPr>
          <a:xfrm>
            <a:off x="721062" y="3519906"/>
            <a:ext cx="3575701" cy="1592744"/>
          </a:xfrm>
          <a:prstGeom prst="rect">
            <a:avLst/>
          </a:prstGeom>
          <a:noFill/>
        </p:spPr>
        <p:txBody>
          <a:bodyPr wrap="square" rtlCol="0">
            <a:spAutoFit/>
          </a:bodyPr>
          <a:lstStyle/>
          <a:p>
            <a:r>
              <a:rPr lang="es-ES" b="1" dirty="0">
                <a:latin typeface="Arial Black" panose="020B0A04020102020204" pitchFamily="34" charset="0"/>
                <a:cs typeface="Helvetica" panose="020B0604020202020204" pitchFamily="34" charset="0"/>
              </a:rPr>
              <a:t>Rosario Galán</a:t>
            </a:r>
          </a:p>
          <a:p>
            <a:r>
              <a:rPr lang="es-ES" sz="1400" dirty="0">
                <a:latin typeface="+mj-lt"/>
                <a:cs typeface="Helvetica" panose="020B0604020202020204" pitchFamily="34" charset="0"/>
              </a:rPr>
              <a:t>Gestora de políticas, Programa de Nuevos Enfoques.</a:t>
            </a:r>
          </a:p>
          <a:p>
            <a:r>
              <a:rPr lang="es-ES" sz="1400" dirty="0">
                <a:latin typeface="+mj-lt"/>
                <a:cs typeface="Helvetica" panose="020B0604020202020204" pitchFamily="34" charset="0"/>
              </a:rPr>
              <a:t>Coordinadora del proceso de revisión.</a:t>
            </a:r>
          </a:p>
          <a:p>
            <a:r>
              <a:rPr lang="es-ES" sz="1400" dirty="0">
                <a:latin typeface="+mj-lt"/>
                <a:cs typeface="Helvetica" panose="020B0604020202020204" pitchFamily="34" charset="0"/>
              </a:rPr>
              <a:t>Experiencia coordinando otros procesos, como los </a:t>
            </a:r>
            <a:r>
              <a:rPr lang="es-ES" sz="1400" dirty="0" err="1">
                <a:latin typeface="+mj-lt"/>
                <a:cs typeface="Helvetica" panose="020B0604020202020204" pitchFamily="34" charset="0"/>
              </a:rPr>
              <a:t>IGIs</a:t>
            </a:r>
            <a:r>
              <a:rPr lang="es-ES" sz="1400" dirty="0">
                <a:latin typeface="+mj-lt"/>
                <a:cs typeface="Helvetica" panose="020B0604020202020204" pitchFamily="34" charset="0"/>
              </a:rPr>
              <a:t> o el procedimiento de Servicios Ecosistémicos.</a:t>
            </a:r>
          </a:p>
        </p:txBody>
      </p:sp>
      <p:sp>
        <p:nvSpPr>
          <p:cNvPr id="12" name="TextBox 11">
            <a:extLst>
              <a:ext uri="{FF2B5EF4-FFF2-40B4-BE49-F238E27FC236}">
                <a16:creationId xmlns:a16="http://schemas.microsoft.com/office/drawing/2014/main" id="{3369FF2B-466D-4540-BD7C-3488E920C8C0}"/>
              </a:ext>
            </a:extLst>
          </p:cNvPr>
          <p:cNvSpPr txBox="1"/>
          <p:nvPr/>
        </p:nvSpPr>
        <p:spPr>
          <a:xfrm>
            <a:off x="4675315" y="3513687"/>
            <a:ext cx="3575701" cy="1377300"/>
          </a:xfrm>
          <a:prstGeom prst="rect">
            <a:avLst/>
          </a:prstGeom>
          <a:noFill/>
        </p:spPr>
        <p:txBody>
          <a:bodyPr wrap="square" lIns="91440" tIns="45720" rIns="91440" bIns="45720" rtlCol="0" anchor="t">
            <a:spAutoFit/>
          </a:bodyPr>
          <a:lstStyle/>
          <a:p>
            <a:pPr algn="r"/>
            <a:r>
              <a:rPr lang="es-ES" b="1" dirty="0">
                <a:latin typeface="Arial Black" panose="020B0A04020102020204" pitchFamily="34" charset="0"/>
                <a:cs typeface="Helvetica" panose="020B0604020202020204" pitchFamily="34" charset="0"/>
              </a:rPr>
              <a:t>Lauri Ilola</a:t>
            </a:r>
          </a:p>
          <a:p>
            <a:pPr algn="r"/>
            <a:r>
              <a:rPr lang="es-ES" sz="1400" dirty="0">
                <a:latin typeface="+mj-lt"/>
                <a:cs typeface="Helvetica" panose="020B0604020202020204" pitchFamily="34" charset="0"/>
              </a:rPr>
              <a:t>Gestor de políticas, Nuevos Enfoques y Manejo Forestal. </a:t>
            </a:r>
          </a:p>
          <a:p>
            <a:pPr algn="r"/>
            <a:r>
              <a:rPr lang="es-ES" sz="1400" dirty="0">
                <a:latin typeface="+mj-lt"/>
                <a:cs typeface="Helvetica" panose="020B0604020202020204" pitchFamily="34" charset="0"/>
              </a:rPr>
              <a:t>Apoyo técnico al proceso de revisión.</a:t>
            </a:r>
          </a:p>
          <a:p>
            <a:pPr algn="r"/>
            <a:r>
              <a:rPr lang="es-ES" sz="1400" dirty="0">
                <a:latin typeface="+mj-lt"/>
                <a:cs typeface="Helvetica"/>
              </a:rPr>
              <a:t>Extensa experiencia práctica con certificación de grupos. </a:t>
            </a:r>
            <a:endParaRPr lang="es-ES" sz="1400" dirty="0">
              <a:latin typeface="+mj-lt"/>
              <a:cs typeface="Helvetica" panose="020B0604020202020204" pitchFamily="34" charset="0"/>
            </a:endParaRPr>
          </a:p>
        </p:txBody>
      </p:sp>
    </p:spTree>
    <p:extLst>
      <p:ext uri="{BB962C8B-B14F-4D97-AF65-F5344CB8AC3E}">
        <p14:creationId xmlns:p14="http://schemas.microsoft.com/office/powerpoint/2010/main" val="462968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809025" y="603073"/>
            <a:ext cx="0" cy="4046066"/>
          </a:xfrm>
          <a:prstGeom prst="line">
            <a:avLst/>
          </a:prstGeom>
          <a:ln w="57150">
            <a:solidFill>
              <a:srgbClr val="78BE20"/>
            </a:solidFill>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5154336" y="3016139"/>
            <a:ext cx="3361013" cy="16430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altLang="en-US" sz="900" b="1" dirty="0">
                <a:solidFill>
                  <a:srgbClr val="898989"/>
                </a:solidFill>
                <a:latin typeface="Helvetica" pitchFamily="2" charset="0"/>
                <a:ea typeface="ＭＳ Ｐゴシック" charset="-128"/>
              </a:rPr>
              <a:t>Forest Stewardship Council</a:t>
            </a:r>
            <a:r>
              <a:rPr lang="en-US" altLang="en-US" sz="900" b="1" baseline="30000" dirty="0">
                <a:solidFill>
                  <a:srgbClr val="898989"/>
                </a:solidFill>
                <a:latin typeface="Helvetica" pitchFamily="2" charset="0"/>
                <a:ea typeface="ＭＳ Ｐゴシック" charset="-128"/>
              </a:rPr>
              <a:t>®</a:t>
            </a:r>
            <a:r>
              <a:rPr lang="en-US" altLang="en-US" sz="900" b="1" dirty="0">
                <a:solidFill>
                  <a:srgbClr val="898989"/>
                </a:solidFill>
                <a:latin typeface="Helvetica" pitchFamily="2" charset="0"/>
                <a:ea typeface="ＭＳ Ｐゴシック" charset="-128"/>
              </a:rPr>
              <a:t> </a:t>
            </a:r>
            <a:r>
              <a:rPr lang="en-US" altLang="en-US" sz="900" dirty="0">
                <a:solidFill>
                  <a:srgbClr val="898989"/>
                </a:solidFill>
                <a:latin typeface="Helvetica" pitchFamily="2" charset="0"/>
                <a:ea typeface="ＭＳ Ｐゴシック" charset="-128"/>
              </a:rPr>
              <a:t>FSC</a:t>
            </a:r>
            <a:r>
              <a:rPr lang="en-US" altLang="en-US" sz="900" baseline="30000" dirty="0">
                <a:solidFill>
                  <a:srgbClr val="898989"/>
                </a:solidFill>
                <a:latin typeface="Helvetica" pitchFamily="2" charset="0"/>
                <a:ea typeface="ＭＳ Ｐゴシック" charset="-128"/>
              </a:rPr>
              <a:t>®</a:t>
            </a:r>
            <a:r>
              <a:rPr lang="en-US" altLang="en-US" sz="900" dirty="0">
                <a:solidFill>
                  <a:srgbClr val="898989"/>
                </a:solidFill>
                <a:latin typeface="Helvetica" pitchFamily="2" charset="0"/>
                <a:ea typeface="ＭＳ Ｐゴシック" charset="-128"/>
              </a:rPr>
              <a:t> International Center</a:t>
            </a:r>
          </a:p>
          <a:p>
            <a:pPr marL="0" indent="0">
              <a:lnSpc>
                <a:spcPct val="80000"/>
              </a:lnSpc>
              <a:buNone/>
            </a:pPr>
            <a:endParaRPr lang="en-US" altLang="en-US" sz="675" dirty="0">
              <a:solidFill>
                <a:srgbClr val="898989"/>
              </a:solidFill>
              <a:latin typeface="Helvetica" pitchFamily="2" charset="0"/>
              <a:ea typeface="ＭＳ Ｐゴシック" charset="-128"/>
            </a:endParaRPr>
          </a:p>
          <a:p>
            <a:pPr marL="0" indent="0">
              <a:lnSpc>
                <a:spcPct val="80000"/>
              </a:lnSpc>
              <a:buNone/>
            </a:pPr>
            <a:r>
              <a:rPr lang="en-GB" altLang="en-US" sz="675" dirty="0" err="1">
                <a:solidFill>
                  <a:srgbClr val="898989"/>
                </a:solidFill>
                <a:latin typeface="Helvetica" pitchFamily="2" charset="0"/>
                <a:ea typeface="ＭＳ Ｐゴシック" charset="-128"/>
              </a:rPr>
              <a:t>Adenauerallee</a:t>
            </a:r>
            <a:r>
              <a:rPr lang="en-US" altLang="en-US" sz="675" dirty="0">
                <a:solidFill>
                  <a:srgbClr val="898989"/>
                </a:solidFill>
                <a:latin typeface="Helvetica" pitchFamily="2" charset="0"/>
                <a:ea typeface="ＭＳ Ｐゴシック" charset="-128"/>
              </a:rPr>
              <a:t> 134, 53113 Bonn, Germany</a:t>
            </a:r>
          </a:p>
          <a:p>
            <a:pPr marL="0" indent="0">
              <a:lnSpc>
                <a:spcPct val="80000"/>
              </a:lnSpc>
              <a:buNone/>
            </a:pPr>
            <a:r>
              <a:rPr lang="en-US" altLang="en-US" sz="675" dirty="0">
                <a:solidFill>
                  <a:srgbClr val="898989"/>
                </a:solidFill>
                <a:latin typeface="Helvetica" pitchFamily="2" charset="0"/>
                <a:ea typeface="ＭＳ Ｐゴシック" charset="-128"/>
              </a:rPr>
              <a:t>T +49 (0) 228 367 66-0</a:t>
            </a:r>
          </a:p>
          <a:p>
            <a:pPr marL="0" indent="0">
              <a:lnSpc>
                <a:spcPct val="80000"/>
              </a:lnSpc>
              <a:buNone/>
            </a:pPr>
            <a:r>
              <a:rPr lang="en-US" altLang="en-US" sz="675" dirty="0">
                <a:solidFill>
                  <a:srgbClr val="898989"/>
                </a:solidFill>
                <a:latin typeface="Helvetica" pitchFamily="2" charset="0"/>
                <a:ea typeface="ＭＳ Ｐゴシック" charset="-128"/>
              </a:rPr>
              <a:t>F +49 (0) 228 367 66-30</a:t>
            </a:r>
          </a:p>
          <a:p>
            <a:pPr marL="0" indent="0">
              <a:lnSpc>
                <a:spcPct val="80000"/>
              </a:lnSpc>
              <a:buNone/>
            </a:pPr>
            <a:r>
              <a:rPr lang="en-US" altLang="en-US" sz="600" dirty="0">
                <a:solidFill>
                  <a:srgbClr val="898989"/>
                </a:solidFill>
                <a:latin typeface="Helvetica" pitchFamily="2" charset="0"/>
                <a:ea typeface="ＭＳ Ｐゴシック" charset="-128"/>
              </a:rPr>
              <a:t>FSC International Center © All rights reserved</a:t>
            </a:r>
          </a:p>
          <a:p>
            <a:pPr marL="0" indent="0">
              <a:lnSpc>
                <a:spcPct val="80000"/>
              </a:lnSpc>
              <a:buNone/>
            </a:pPr>
            <a:r>
              <a:rPr lang="en-US" altLang="en-US" sz="600" dirty="0">
                <a:solidFill>
                  <a:srgbClr val="898989"/>
                </a:solidFill>
                <a:latin typeface="Helvetica" pitchFamily="2" charset="0"/>
                <a:ea typeface="ＭＳ Ｐゴシック" charset="-128"/>
              </a:rPr>
              <a:t>FSC</a:t>
            </a:r>
            <a:r>
              <a:rPr lang="en-US" altLang="en-US" sz="600" baseline="30000" dirty="0">
                <a:solidFill>
                  <a:srgbClr val="898989"/>
                </a:solidFill>
                <a:latin typeface="Helvetica" pitchFamily="2" charset="0"/>
                <a:ea typeface="ＭＳ Ｐゴシック" charset="-128"/>
              </a:rPr>
              <a:t>®</a:t>
            </a:r>
            <a:r>
              <a:rPr lang="en-US" altLang="en-US" sz="600" dirty="0">
                <a:solidFill>
                  <a:srgbClr val="898989"/>
                </a:solidFill>
                <a:latin typeface="Helvetica" pitchFamily="2" charset="0"/>
                <a:ea typeface="ＭＳ Ｐゴシック" charset="-128"/>
              </a:rPr>
              <a:t> F000100 </a:t>
            </a:r>
          </a:p>
          <a:p>
            <a:pPr marL="0" indent="0">
              <a:lnSpc>
                <a:spcPct val="80000"/>
              </a:lnSpc>
              <a:buNone/>
            </a:pPr>
            <a:r>
              <a:rPr lang="en-US" altLang="en-US" sz="1200" b="1" dirty="0">
                <a:solidFill>
                  <a:srgbClr val="898989"/>
                </a:solidFill>
                <a:latin typeface="Helvetica" pitchFamily="2" charset="0"/>
                <a:ea typeface="ＭＳ Ｐゴシック" charset="-128"/>
              </a:rPr>
              <a:t>www.fsc.org</a:t>
            </a:r>
          </a:p>
          <a:p>
            <a:pPr marL="0" indent="0">
              <a:lnSpc>
                <a:spcPct val="80000"/>
              </a:lnSpc>
              <a:buNone/>
            </a:pPr>
            <a:endParaRPr lang="en-US" altLang="en-US" sz="675" dirty="0">
              <a:solidFill>
                <a:srgbClr val="898989"/>
              </a:solidFill>
              <a:latin typeface="Helvetica" pitchFamily="2" charset="0"/>
              <a:ea typeface="ＭＳ Ｐゴシック" charset="-128"/>
            </a:endParaRPr>
          </a:p>
        </p:txBody>
      </p:sp>
      <p:sp>
        <p:nvSpPr>
          <p:cNvPr id="4" name="Slide Number Placeholder 3">
            <a:extLst>
              <a:ext uri="{FF2B5EF4-FFF2-40B4-BE49-F238E27FC236}">
                <a16:creationId xmlns:a16="http://schemas.microsoft.com/office/drawing/2014/main" id="{EFE8D8A2-B5AA-5942-9BBF-426AFEAD3FBE}"/>
              </a:ext>
            </a:extLst>
          </p:cNvPr>
          <p:cNvSpPr>
            <a:spLocks noGrp="1"/>
          </p:cNvSpPr>
          <p:nvPr>
            <p:ph type="sldNum" sz="quarter" idx="12"/>
          </p:nvPr>
        </p:nvSpPr>
        <p:spPr/>
        <p:txBody>
          <a:bodyPr/>
          <a:lstStyle/>
          <a:p>
            <a:fld id="{3F065852-B72C-CB4D-980E-E202D86A797A}" type="slidenum">
              <a:rPr lang="en-US" smtClean="0"/>
              <a:t>20</a:t>
            </a:fld>
            <a:endParaRPr lang="en-US"/>
          </a:p>
        </p:txBody>
      </p:sp>
      <p:pic>
        <p:nvPicPr>
          <p:cNvPr id="5" name="Picture 4">
            <a:extLst>
              <a:ext uri="{FF2B5EF4-FFF2-40B4-BE49-F238E27FC236}">
                <a16:creationId xmlns:a16="http://schemas.microsoft.com/office/drawing/2014/main" id="{FF2C2DDB-2FE8-6F41-890F-1FBB329CCAC2}"/>
              </a:ext>
            </a:extLst>
          </p:cNvPr>
          <p:cNvPicPr>
            <a:picLocks noChangeAspect="1"/>
          </p:cNvPicPr>
          <p:nvPr/>
        </p:nvPicPr>
        <p:blipFill>
          <a:blip r:embed="rId3"/>
          <a:stretch>
            <a:fillRect/>
          </a:stretch>
        </p:blipFill>
        <p:spPr>
          <a:xfrm>
            <a:off x="70774" y="352733"/>
            <a:ext cx="4617147" cy="4438034"/>
          </a:xfrm>
          <a:prstGeom prst="rect">
            <a:avLst/>
          </a:prstGeom>
        </p:spPr>
      </p:pic>
      <p:pic>
        <p:nvPicPr>
          <p:cNvPr id="10" name="Picture 9">
            <a:extLst>
              <a:ext uri="{FF2B5EF4-FFF2-40B4-BE49-F238E27FC236}">
                <a16:creationId xmlns:a16="http://schemas.microsoft.com/office/drawing/2014/main" id="{8B912A9E-8FE8-4545-9EBE-2BC5043A408C}"/>
              </a:ext>
            </a:extLst>
          </p:cNvPr>
          <p:cNvPicPr>
            <a:picLocks noChangeAspect="1"/>
          </p:cNvPicPr>
          <p:nvPr/>
        </p:nvPicPr>
        <p:blipFill rotWithShape="1">
          <a:blip r:embed="rId4"/>
          <a:srcRect r="47918"/>
          <a:stretch/>
        </p:blipFill>
        <p:spPr>
          <a:xfrm>
            <a:off x="5195549" y="0"/>
            <a:ext cx="1917280" cy="2303108"/>
          </a:xfrm>
          <a:prstGeom prst="rect">
            <a:avLst/>
          </a:prstGeom>
        </p:spPr>
      </p:pic>
      <p:sp>
        <p:nvSpPr>
          <p:cNvPr id="2" name="TextBox 1">
            <a:extLst>
              <a:ext uri="{FF2B5EF4-FFF2-40B4-BE49-F238E27FC236}">
                <a16:creationId xmlns:a16="http://schemas.microsoft.com/office/drawing/2014/main" id="{06537356-D786-46E7-9EFD-D62A2C3392D4}"/>
              </a:ext>
            </a:extLst>
          </p:cNvPr>
          <p:cNvSpPr txBox="1"/>
          <p:nvPr/>
        </p:nvSpPr>
        <p:spPr>
          <a:xfrm>
            <a:off x="5111134" y="2156251"/>
            <a:ext cx="3510301" cy="692497"/>
          </a:xfrm>
          <a:prstGeom prst="rect">
            <a:avLst/>
          </a:prstGeom>
          <a:noFill/>
        </p:spPr>
        <p:txBody>
          <a:bodyPr wrap="square" rtlCol="0">
            <a:spAutoFit/>
          </a:bodyPr>
          <a:lstStyle/>
          <a:p>
            <a:r>
              <a:rPr lang="es-ES" sz="1200" dirty="0">
                <a:latin typeface="Helvetica" panose="020B0604020202020204" pitchFamily="34" charset="0"/>
                <a:cs typeface="Helvetica" panose="020B0604020202020204" pitchFamily="34" charset="0"/>
              </a:rPr>
              <a:t>Rosario Galán: </a:t>
            </a:r>
            <a:r>
              <a:rPr lang="es-ES" sz="1200" dirty="0">
                <a:latin typeface="Helvetica" panose="020B0604020202020204" pitchFamily="34" charset="0"/>
                <a:cs typeface="Helvetica" panose="020B0604020202020204" pitchFamily="34" charset="0"/>
                <a:hlinkClick r:id="rId5"/>
              </a:rPr>
              <a:t>r.galan@fsc.org</a:t>
            </a:r>
            <a:endParaRPr lang="es-ES" sz="1200" dirty="0">
              <a:latin typeface="Helvetica" panose="020B0604020202020204" pitchFamily="34" charset="0"/>
              <a:cs typeface="Helvetica" panose="020B0604020202020204" pitchFamily="34" charset="0"/>
            </a:endParaRPr>
          </a:p>
          <a:p>
            <a:r>
              <a:rPr lang="es-ES" sz="1200" dirty="0">
                <a:latin typeface="Helvetica" panose="020B0604020202020204" pitchFamily="34" charset="0"/>
                <a:cs typeface="Helvetica" panose="020B0604020202020204" pitchFamily="34" charset="0"/>
              </a:rPr>
              <a:t>Lauri Ilola: </a:t>
            </a:r>
            <a:r>
              <a:rPr lang="es-ES" sz="1200" dirty="0">
                <a:latin typeface="Helvetica" panose="020B0604020202020204" pitchFamily="34" charset="0"/>
                <a:cs typeface="Helvetica" panose="020B0604020202020204" pitchFamily="34" charset="0"/>
                <a:hlinkClick r:id="rId6"/>
              </a:rPr>
              <a:t>l.Ilola@fi.fsc.org</a:t>
            </a:r>
            <a:r>
              <a:rPr lang="es-ES" sz="1200" dirty="0">
                <a:latin typeface="Helvetica" panose="020B0604020202020204" pitchFamily="34" charset="0"/>
                <a:cs typeface="Helvetica" panose="020B0604020202020204" pitchFamily="34" charset="0"/>
              </a:rPr>
              <a:t> </a:t>
            </a:r>
          </a:p>
          <a:p>
            <a:endParaRPr lang="es-ES" sz="300" dirty="0">
              <a:latin typeface="Helvetica" panose="020B0604020202020204" pitchFamily="34" charset="0"/>
              <a:cs typeface="Helvetica" panose="020B0604020202020204" pitchFamily="34" charset="0"/>
            </a:endParaRPr>
          </a:p>
          <a:p>
            <a:r>
              <a:rPr lang="es-ES" sz="1200" dirty="0">
                <a:latin typeface="Helvetica" panose="020B0604020202020204" pitchFamily="34" charset="0"/>
                <a:cs typeface="Helvetica" panose="020B0604020202020204" pitchFamily="34" charset="0"/>
              </a:rPr>
              <a:t>FSC Nuevos Enfoques</a:t>
            </a:r>
            <a:endParaRPr lang="en-US"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5437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5414838"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3</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4638775" cy="2619651"/>
          </a:xfrm>
          <a:prstGeom prst="rect">
            <a:avLst/>
          </a:prstGeom>
        </p:spPr>
        <p:txBody>
          <a:bodyPr vert="horz" lIns="91440" tIns="45720" rIns="91440" bIns="45720" rtlCol="0" anchor="t">
            <a:normAutofit/>
          </a:bodyPr>
          <a:lstStyle/>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Revisión y periodo de transición</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Cambios principales</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Proceso de puesta en marcha</a:t>
            </a:r>
          </a:p>
          <a:p>
            <a:pPr marL="400050" indent="-342900" defTabSz="914400">
              <a:lnSpc>
                <a:spcPct val="90000"/>
              </a:lnSpc>
              <a:spcBef>
                <a:spcPts val="600"/>
              </a:spcBef>
              <a:spcAft>
                <a:spcPts val="600"/>
              </a:spcAft>
              <a:buFont typeface="+mj-lt"/>
              <a:buAutoNum type="arabicPeriod"/>
            </a:pPr>
            <a:r>
              <a:rPr lang="es-ES" sz="1800" dirty="0">
                <a:solidFill>
                  <a:schemeClr val="bg1"/>
                </a:solidFill>
                <a:latin typeface="Calibri Light"/>
                <a:cs typeface="Helvetica"/>
              </a:rPr>
              <a:t>Preguntas y respuestas</a:t>
            </a:r>
            <a:r>
              <a:rPr lang="en-US" sz="1800" dirty="0">
                <a:solidFill>
                  <a:schemeClr val="bg1"/>
                </a:solidFill>
                <a:latin typeface="Calibri Light"/>
                <a:cs typeface="Helvetica"/>
              </a:rPr>
              <a:t>			</a:t>
            </a:r>
            <a:endParaRPr lang="en-US" sz="1400" dirty="0"/>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393774"/>
            <a:ext cx="4428380" cy="947983"/>
          </a:xfrm>
        </p:spPr>
        <p:txBody>
          <a:bodyPr>
            <a:normAutofit/>
          </a:bodyPr>
          <a:lstStyle/>
          <a:p>
            <a:pPr>
              <a:spcBef>
                <a:spcPts val="1200"/>
              </a:spcBef>
              <a:spcAft>
                <a:spcPts val="1200"/>
              </a:spcAft>
            </a:pPr>
            <a:r>
              <a:rPr lang="es-ES" sz="2400" dirty="0">
                <a:solidFill>
                  <a:schemeClr val="bg1"/>
                </a:solidFill>
                <a:latin typeface="Arial Black"/>
                <a:cs typeface="Helvetica"/>
              </a:rPr>
              <a:t>Estructura del seminario</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F18E2B-1544-4009-B96D-5B5990288B43}"/>
              </a:ext>
            </a:extLst>
          </p:cNvPr>
          <p:cNvPicPr>
            <a:picLocks noChangeAspect="1"/>
          </p:cNvPicPr>
          <p:nvPr/>
        </p:nvPicPr>
        <p:blipFill>
          <a:blip r:embed="rId4"/>
          <a:stretch>
            <a:fillRect/>
          </a:stretch>
        </p:blipFill>
        <p:spPr>
          <a:xfrm>
            <a:off x="6012576" y="853100"/>
            <a:ext cx="2615608" cy="3694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1138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s-ES" smtClean="0"/>
              <a:t>4</a:t>
            </a:fld>
            <a:endParaRPr lang="es-ES"/>
          </a:p>
        </p:txBody>
      </p:sp>
      <p:pic>
        <p:nvPicPr>
          <p:cNvPr id="5" name="Picture 4">
            <a:extLst>
              <a:ext uri="{FF2B5EF4-FFF2-40B4-BE49-F238E27FC236}">
                <a16:creationId xmlns:a16="http://schemas.microsoft.com/office/drawing/2014/main" id="{B77C565E-E00D-F545-8A20-9E275D221C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2810" y="145233"/>
            <a:ext cx="962540" cy="428227"/>
          </a:xfrm>
          <a:prstGeom prst="rect">
            <a:avLst/>
          </a:prstGeom>
        </p:spPr>
      </p:pic>
      <p:sp>
        <p:nvSpPr>
          <p:cNvPr id="6" name="Title 1">
            <a:extLst>
              <a:ext uri="{FF2B5EF4-FFF2-40B4-BE49-F238E27FC236}">
                <a16:creationId xmlns:a16="http://schemas.microsoft.com/office/drawing/2014/main" id="{AE23CA41-116C-4CDC-B038-DFEB798B5A88}"/>
              </a:ext>
            </a:extLst>
          </p:cNvPr>
          <p:cNvSpPr>
            <a:spLocks noGrp="1"/>
          </p:cNvSpPr>
          <p:nvPr>
            <p:ph type="title"/>
          </p:nvPr>
        </p:nvSpPr>
        <p:spPr>
          <a:xfrm>
            <a:off x="235044" y="175428"/>
            <a:ext cx="6971299" cy="796064"/>
          </a:xfrm>
        </p:spPr>
        <p:txBody>
          <a:bodyPr>
            <a:normAutofit/>
          </a:bodyPr>
          <a:lstStyle/>
          <a:p>
            <a:r>
              <a:rPr lang="es-ES" sz="2400">
                <a:solidFill>
                  <a:srgbClr val="285C4D"/>
                </a:solidFill>
                <a:latin typeface="Arial Black"/>
                <a:cs typeface="Helvetica"/>
              </a:rPr>
              <a:t>Revisión y periodo de transición</a:t>
            </a:r>
          </a:p>
        </p:txBody>
      </p:sp>
      <p:graphicFrame>
        <p:nvGraphicFramePr>
          <p:cNvPr id="22" name="Group 42">
            <a:extLst>
              <a:ext uri="{FF2B5EF4-FFF2-40B4-BE49-F238E27FC236}">
                <a16:creationId xmlns:a16="http://schemas.microsoft.com/office/drawing/2014/main" id="{353EB4E1-0F75-4D2D-BB66-A7FE4FB00822}"/>
              </a:ext>
            </a:extLst>
          </p:cNvPr>
          <p:cNvGraphicFramePr>
            <a:graphicFrameLocks noGrp="1"/>
          </p:cNvGraphicFramePr>
          <p:nvPr>
            <p:extLst>
              <p:ext uri="{D42A27DB-BD31-4B8C-83A1-F6EECF244321}">
                <p14:modId xmlns:p14="http://schemas.microsoft.com/office/powerpoint/2010/main" val="3160115255"/>
              </p:ext>
            </p:extLst>
          </p:nvPr>
        </p:nvGraphicFramePr>
        <p:xfrm>
          <a:off x="1437077" y="1593320"/>
          <a:ext cx="6049573" cy="3152607"/>
        </p:xfrm>
        <a:graphic>
          <a:graphicData uri="http://schemas.openxmlformats.org/drawingml/2006/table">
            <a:tbl>
              <a:tblPr/>
              <a:tblGrid>
                <a:gridCol w="2735849">
                  <a:extLst>
                    <a:ext uri="{9D8B030D-6E8A-4147-A177-3AD203B41FA5}">
                      <a16:colId xmlns:a16="http://schemas.microsoft.com/office/drawing/2014/main" val="20000"/>
                    </a:ext>
                  </a:extLst>
                </a:gridCol>
                <a:gridCol w="3313724">
                  <a:extLst>
                    <a:ext uri="{9D8B030D-6E8A-4147-A177-3AD203B41FA5}">
                      <a16:colId xmlns:a16="http://schemas.microsoft.com/office/drawing/2014/main" val="20001"/>
                    </a:ext>
                  </a:extLst>
                </a:gridCol>
              </a:tblGrid>
              <a:tr h="89413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14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Cambios generales</a:t>
                      </a:r>
                    </a:p>
                  </a:txBody>
                  <a:tcPr marL="0" marR="0" marT="251830" marB="215855" horzOverflow="overflow">
                    <a:lnL cap="flat">
                      <a:noFill/>
                    </a:lnL>
                    <a:lnR>
                      <a:noFill/>
                    </a:lnR>
                    <a:lnT cap="flat">
                      <a:noFill/>
                    </a:lnT>
                    <a:lnB w="12700" cap="flat" cmpd="sng" algn="ctr">
                      <a:solidFill>
                        <a:srgbClr val="96969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10000"/>
                        </a:spcBef>
                        <a:spcAft>
                          <a:spcPct val="0"/>
                        </a:spcAft>
                        <a:buClrTx/>
                        <a:buSzTx/>
                        <a:buFontTx/>
                        <a:buNone/>
                        <a:tabLst/>
                      </a:pPr>
                      <a:r>
                        <a:rPr kumimoji="0" lang="es-ES" altLang="en-US"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Mantener lo que ya funcionaba</a:t>
                      </a:r>
                    </a:p>
                    <a:p>
                      <a:pPr marL="0" marR="0" lvl="0" indent="0" algn="just" defTabSz="914400" rtl="0" eaLnBrk="0" fontAlgn="base" latinLnBrk="0" hangingPunct="0">
                        <a:lnSpc>
                          <a:spcPct val="100000"/>
                        </a:lnSpc>
                        <a:spcBef>
                          <a:spcPct val="10000"/>
                        </a:spcBef>
                        <a:spcAft>
                          <a:spcPct val="0"/>
                        </a:spcAft>
                        <a:buClrTx/>
                        <a:buSzTx/>
                        <a:buFontTx/>
                        <a:buNone/>
                        <a:tabLst/>
                      </a:pPr>
                      <a:r>
                        <a:rPr kumimoji="0" lang="es-ES" altLang="en-US"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Simplificar lenguaje y estructura</a:t>
                      </a:r>
                    </a:p>
                    <a:p>
                      <a:pPr marL="0" marR="0" lvl="0" indent="0" algn="just" defTabSz="914400" rtl="0" eaLnBrk="0" fontAlgn="base" latinLnBrk="0" hangingPunct="0">
                        <a:lnSpc>
                          <a:spcPct val="100000"/>
                        </a:lnSpc>
                        <a:spcBef>
                          <a:spcPct val="10000"/>
                        </a:spcBef>
                        <a:spcAft>
                          <a:spcPct val="0"/>
                        </a:spcAft>
                        <a:buClrTx/>
                        <a:buSzTx/>
                        <a:buFontTx/>
                        <a:buNone/>
                        <a:tabLst/>
                      </a:pPr>
                      <a:r>
                        <a:rPr kumimoji="0" lang="es-ES" altLang="en-US"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Incluir cuadros informativos y ejemplos</a:t>
                      </a:r>
                    </a:p>
                  </a:txBody>
                  <a:tcPr marL="0" marR="0" marT="251830" marB="215855" horzOverflow="overflow">
                    <a:lnL>
                      <a:noFill/>
                    </a:lnL>
                    <a:lnR cap="flat">
                      <a:noFill/>
                    </a:lnR>
                    <a:lnT cap="flat">
                      <a:noFill/>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1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1400" b="1" i="0" u="none" strike="noStrike" kern="1200" cap="none" spc="-60" normalizeH="0" baseline="0" noProof="0" dirty="0">
                          <a:ln>
                            <a:noFill/>
                          </a:ln>
                          <a:solidFill>
                            <a:schemeClr val="tx1"/>
                          </a:solidFill>
                          <a:effectLst/>
                          <a:latin typeface="Arial" panose="020B0604020202020204" pitchFamily="34" charset="0"/>
                          <a:ea typeface="+mn-ea"/>
                          <a:cs typeface="Arial" panose="020B0604020202020204" pitchFamily="34" charset="0"/>
                        </a:rPr>
                        <a:t>Empoderamiento de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1400" b="1" i="0" u="none" strike="noStrike" kern="1200" cap="none" spc="-60" normalizeH="0" baseline="0" noProof="0" dirty="0">
                          <a:ln>
                            <a:noFill/>
                          </a:ln>
                          <a:solidFill>
                            <a:schemeClr val="tx1"/>
                          </a:solidFill>
                          <a:effectLst/>
                          <a:latin typeface="Arial" panose="020B0604020202020204" pitchFamily="34" charset="0"/>
                          <a:ea typeface="+mn-ea"/>
                          <a:cs typeface="Arial" panose="020B0604020202020204" pitchFamily="34" charset="0"/>
                        </a:rPr>
                        <a:t>la entidad grupal</a:t>
                      </a:r>
                    </a:p>
                  </a:txBody>
                  <a:tcPr marL="0" marR="0" marT="251830" marB="215855" horzOverflow="overflow">
                    <a:lnL cap="flat">
                      <a:noFill/>
                    </a:lnL>
                    <a:lnR>
                      <a:noFill/>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10000"/>
                        </a:spcBef>
                        <a:spcAft>
                          <a:spcPct val="0"/>
                        </a:spcAft>
                        <a:buClrTx/>
                        <a:buSzTx/>
                        <a:buFontTx/>
                        <a:buNone/>
                        <a:tabLst/>
                      </a:pPr>
                      <a:r>
                        <a:rPr kumimoji="0" lang="es-ES" altLang="en-US" sz="1400" b="0" i="0" u="none" strike="noStrike" cap="none" spc="-10" normalizeH="0" baseline="0" noProof="0" dirty="0">
                          <a:ln>
                            <a:noFill/>
                          </a:ln>
                          <a:solidFill>
                            <a:schemeClr val="tx1"/>
                          </a:solidFill>
                          <a:effectLst/>
                          <a:latin typeface="Arial" panose="020B0604020202020204" pitchFamily="34" charset="0"/>
                          <a:cs typeface="Arial" panose="020B0604020202020204" pitchFamily="34" charset="0"/>
                        </a:rPr>
                        <a:t>Flexibilidad para que la entidad grupal decida la mejor forma de manejar su grupo</a:t>
                      </a:r>
                    </a:p>
                  </a:txBody>
                  <a:tcPr marL="0" marR="0" marT="251830" marB="215855" horzOverflow="overflow">
                    <a:lnL>
                      <a:noFill/>
                    </a:lnL>
                    <a:lnR cap="flat">
                      <a:noFill/>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13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60000"/>
                        </a:spcAft>
                        <a:buClrTx/>
                        <a:buSzTx/>
                        <a:buFontTx/>
                        <a:buNone/>
                        <a:tabLst/>
                      </a:pPr>
                      <a:r>
                        <a:rPr kumimoji="0" lang="es-ES" altLang="en-US"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Cumpliendo con la </a:t>
                      </a:r>
                      <a:br>
                        <a:rPr kumimoji="0" lang="es-ES" altLang="en-US"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br>
                      <a:r>
                        <a:rPr kumimoji="0" lang="es-ES" altLang="en-US"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rPr>
                        <a:t>estrategia global FSC</a:t>
                      </a:r>
                    </a:p>
                  </a:txBody>
                  <a:tcPr marL="0" marR="0" marT="251830" marB="215855" horzOverflow="overflow">
                    <a:lnL cap="flat">
                      <a:noFill/>
                    </a:lnL>
                    <a:lnR>
                      <a:noFill/>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10000"/>
                        </a:spcBef>
                        <a:spcAft>
                          <a:spcPct val="0"/>
                        </a:spcAft>
                        <a:buClrTx/>
                        <a:buSzTx/>
                        <a:buFontTx/>
                        <a:buNone/>
                        <a:tabLst/>
                      </a:pPr>
                      <a:r>
                        <a:rPr kumimoji="0" lang="es-ES" altLang="en-US" sz="1400" b="0" i="0" u="none" strike="noStrike" cap="none" spc="-30" normalizeH="0" baseline="0" noProof="0" dirty="0">
                          <a:ln>
                            <a:noFill/>
                          </a:ln>
                          <a:solidFill>
                            <a:schemeClr val="tx1"/>
                          </a:solidFill>
                          <a:effectLst/>
                          <a:latin typeface="Arial" panose="020B0604020202020204" pitchFamily="34" charset="0"/>
                          <a:cs typeface="Arial" panose="020B0604020202020204" pitchFamily="34" charset="0"/>
                        </a:rPr>
                        <a:t>Incluir enfoque basado en el riesgo para simplificar</a:t>
                      </a:r>
                    </a:p>
                  </a:txBody>
                  <a:tcPr marL="0" marR="0" marT="251830" marB="215855" horzOverflow="overflow">
                    <a:lnL>
                      <a:noFill/>
                    </a:lnL>
                    <a:lnR cap="flat">
                      <a:noFill/>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19" name="Group 10">
            <a:extLst>
              <a:ext uri="{FF2B5EF4-FFF2-40B4-BE49-F238E27FC236}">
                <a16:creationId xmlns:a16="http://schemas.microsoft.com/office/drawing/2014/main" id="{E9313C28-34A8-41F8-8725-6911DFDB34ED}"/>
              </a:ext>
            </a:extLst>
          </p:cNvPr>
          <p:cNvGrpSpPr/>
          <p:nvPr/>
        </p:nvGrpSpPr>
        <p:grpSpPr>
          <a:xfrm>
            <a:off x="0" y="798376"/>
            <a:ext cx="9144000" cy="489910"/>
            <a:chOff x="3283491" y="2571749"/>
            <a:chExt cx="5358964" cy="489910"/>
          </a:xfrm>
        </p:grpSpPr>
        <p:sp>
          <p:nvSpPr>
            <p:cNvPr id="20" name="Rectangle 3">
              <a:extLst>
                <a:ext uri="{FF2B5EF4-FFF2-40B4-BE49-F238E27FC236}">
                  <a16:creationId xmlns:a16="http://schemas.microsoft.com/office/drawing/2014/main" id="{649CD0DD-715B-4700-A50C-EADAB78A01B6}"/>
                </a:ext>
              </a:extLst>
            </p:cNvPr>
            <p:cNvSpPr/>
            <p:nvPr/>
          </p:nvSpPr>
          <p:spPr>
            <a:xfrm>
              <a:off x="3283491" y="2571749"/>
              <a:ext cx="1335533" cy="468436"/>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angle 7">
              <a:extLst>
                <a:ext uri="{FF2B5EF4-FFF2-40B4-BE49-F238E27FC236}">
                  <a16:creationId xmlns:a16="http://schemas.microsoft.com/office/drawing/2014/main" id="{852E6C06-BE45-4E92-B3E7-904B647E950F}"/>
                </a:ext>
              </a:extLst>
            </p:cNvPr>
            <p:cNvSpPr/>
            <p:nvPr/>
          </p:nvSpPr>
          <p:spPr>
            <a:xfrm>
              <a:off x="3305698" y="2599994"/>
              <a:ext cx="1291120" cy="461665"/>
            </a:xfrm>
            <a:prstGeom prst="rect">
              <a:avLst/>
            </a:prstGeom>
          </p:spPr>
          <p:txBody>
            <a:bodyPr wrap="square">
              <a:spAutoFit/>
            </a:bodyPr>
            <a:lstStyle/>
            <a:p>
              <a:pPr algn="ctr"/>
              <a:r>
                <a:rPr lang="es-ES" sz="1200"/>
                <a:t>2019 – 2020</a:t>
              </a:r>
            </a:p>
            <a:p>
              <a:pPr algn="ctr"/>
              <a:r>
                <a:rPr lang="es-ES" sz="1200"/>
                <a:t>Revisión</a:t>
              </a:r>
            </a:p>
          </p:txBody>
        </p:sp>
        <p:sp>
          <p:nvSpPr>
            <p:cNvPr id="23" name="Rectangle 11">
              <a:extLst>
                <a:ext uri="{FF2B5EF4-FFF2-40B4-BE49-F238E27FC236}">
                  <a16:creationId xmlns:a16="http://schemas.microsoft.com/office/drawing/2014/main" id="{F0CB239B-5BAF-4EA1-ACE2-D7B36E0C5E71}"/>
                </a:ext>
              </a:extLst>
            </p:cNvPr>
            <p:cNvSpPr/>
            <p:nvPr/>
          </p:nvSpPr>
          <p:spPr>
            <a:xfrm>
              <a:off x="4619024" y="2571749"/>
              <a:ext cx="1132636" cy="46843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12">
              <a:extLst>
                <a:ext uri="{FF2B5EF4-FFF2-40B4-BE49-F238E27FC236}">
                  <a16:creationId xmlns:a16="http://schemas.microsoft.com/office/drawing/2014/main" id="{9B0F9177-7CA6-44DA-B9BD-6361AF3E7803}"/>
                </a:ext>
              </a:extLst>
            </p:cNvPr>
            <p:cNvSpPr/>
            <p:nvPr/>
          </p:nvSpPr>
          <p:spPr>
            <a:xfrm>
              <a:off x="4956914" y="2599053"/>
              <a:ext cx="525535" cy="461665"/>
            </a:xfrm>
            <a:prstGeom prst="rect">
              <a:avLst/>
            </a:prstGeom>
          </p:spPr>
          <p:txBody>
            <a:bodyPr wrap="none">
              <a:spAutoFit/>
            </a:bodyPr>
            <a:lstStyle/>
            <a:p>
              <a:pPr algn="ctr"/>
              <a:r>
                <a:rPr lang="es-ES" sz="1200"/>
                <a:t>Dec 2020</a:t>
              </a:r>
            </a:p>
            <a:p>
              <a:pPr algn="ctr"/>
              <a:r>
                <a:rPr lang="es-ES" sz="1200"/>
                <a:t>Publicación</a:t>
              </a:r>
            </a:p>
          </p:txBody>
        </p:sp>
        <p:sp>
          <p:nvSpPr>
            <p:cNvPr id="25" name="Rectangle 14">
              <a:extLst>
                <a:ext uri="{FF2B5EF4-FFF2-40B4-BE49-F238E27FC236}">
                  <a16:creationId xmlns:a16="http://schemas.microsoft.com/office/drawing/2014/main" id="{C85831C0-C5C9-4F70-8CC9-87D6FBDE78AF}"/>
                </a:ext>
              </a:extLst>
            </p:cNvPr>
            <p:cNvSpPr/>
            <p:nvPr/>
          </p:nvSpPr>
          <p:spPr>
            <a:xfrm>
              <a:off x="5751660" y="2571749"/>
              <a:ext cx="1134414" cy="46843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angle 15">
              <a:extLst>
                <a:ext uri="{FF2B5EF4-FFF2-40B4-BE49-F238E27FC236}">
                  <a16:creationId xmlns:a16="http://schemas.microsoft.com/office/drawing/2014/main" id="{4554DCE5-A51C-4C87-ABF6-321D196D2DAD}"/>
                </a:ext>
              </a:extLst>
            </p:cNvPr>
            <p:cNvSpPr/>
            <p:nvPr/>
          </p:nvSpPr>
          <p:spPr>
            <a:xfrm>
              <a:off x="5965761" y="2578520"/>
              <a:ext cx="706212" cy="461665"/>
            </a:xfrm>
            <a:prstGeom prst="rect">
              <a:avLst/>
            </a:prstGeom>
          </p:spPr>
          <p:txBody>
            <a:bodyPr wrap="none">
              <a:spAutoFit/>
            </a:bodyPr>
            <a:lstStyle/>
            <a:p>
              <a:pPr algn="ctr"/>
              <a:r>
                <a:rPr lang="es-ES" sz="1200"/>
                <a:t>16 Mar 2021</a:t>
              </a:r>
            </a:p>
            <a:p>
              <a:pPr algn="ctr"/>
              <a:r>
                <a:rPr lang="es-ES" sz="1200"/>
                <a:t>Entrada en vigor</a:t>
              </a:r>
            </a:p>
          </p:txBody>
        </p:sp>
        <p:sp>
          <p:nvSpPr>
            <p:cNvPr id="27" name="Rectangle 16">
              <a:extLst>
                <a:ext uri="{FF2B5EF4-FFF2-40B4-BE49-F238E27FC236}">
                  <a16:creationId xmlns:a16="http://schemas.microsoft.com/office/drawing/2014/main" id="{12C99DEC-2722-43E9-9978-2289D5310E7E}"/>
                </a:ext>
              </a:extLst>
            </p:cNvPr>
            <p:cNvSpPr/>
            <p:nvPr/>
          </p:nvSpPr>
          <p:spPr>
            <a:xfrm>
              <a:off x="6888029" y="2575755"/>
              <a:ext cx="1754426" cy="461665"/>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angle 17">
              <a:extLst>
                <a:ext uri="{FF2B5EF4-FFF2-40B4-BE49-F238E27FC236}">
                  <a16:creationId xmlns:a16="http://schemas.microsoft.com/office/drawing/2014/main" id="{2AE815C4-2E1E-4B37-A1DC-646FB8465ADC}"/>
                </a:ext>
              </a:extLst>
            </p:cNvPr>
            <p:cNvSpPr/>
            <p:nvPr/>
          </p:nvSpPr>
          <p:spPr>
            <a:xfrm>
              <a:off x="6988612" y="2599053"/>
              <a:ext cx="1631637" cy="461665"/>
            </a:xfrm>
            <a:prstGeom prst="rect">
              <a:avLst/>
            </a:prstGeom>
          </p:spPr>
          <p:txBody>
            <a:bodyPr wrap="square">
              <a:spAutoFit/>
            </a:bodyPr>
            <a:lstStyle/>
            <a:p>
              <a:pPr algn="ctr"/>
              <a:r>
                <a:rPr lang="es-ES" sz="1200"/>
                <a:t>Mar 2021 – Mar 2022</a:t>
              </a:r>
            </a:p>
            <a:p>
              <a:pPr algn="ctr"/>
              <a:r>
                <a:rPr lang="es-ES" sz="1200"/>
                <a:t>Periodo de transición</a:t>
              </a:r>
            </a:p>
          </p:txBody>
        </p:sp>
      </p:grpSp>
    </p:spTree>
    <p:extLst>
      <p:ext uri="{BB962C8B-B14F-4D97-AF65-F5344CB8AC3E}">
        <p14:creationId xmlns:p14="http://schemas.microsoft.com/office/powerpoint/2010/main" val="96630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5</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833449" cy="3340694"/>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dirty="0">
                <a:solidFill>
                  <a:schemeClr val="bg1"/>
                </a:solidFill>
                <a:latin typeface="Calibri Light"/>
                <a:cs typeface="Helvetica"/>
              </a:rPr>
              <a:t>Monitoreo interno</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Contratistas forestales</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Riesgo de declaraciones falsas</a:t>
            </a: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sp>
        <p:nvSpPr>
          <p:cNvPr id="19" name="Title 1">
            <a:extLst>
              <a:ext uri="{FF2B5EF4-FFF2-40B4-BE49-F238E27FC236}">
                <a16:creationId xmlns:a16="http://schemas.microsoft.com/office/drawing/2014/main" id="{572D7B9D-039F-4947-9C1D-485591EEDEF2}"/>
              </a:ext>
            </a:extLst>
          </p:cNvPr>
          <p:cNvSpPr>
            <a:spLocks noGrp="1"/>
          </p:cNvSpPr>
          <p:nvPr>
            <p:ph type="title"/>
          </p:nvPr>
        </p:nvSpPr>
        <p:spPr>
          <a:xfrm>
            <a:off x="282161" y="179662"/>
            <a:ext cx="2586085" cy="1162096"/>
          </a:xfrm>
        </p:spPr>
        <p:txBody>
          <a:bodyPr>
            <a:normAutofit/>
          </a:bodyPr>
          <a:lstStyle/>
          <a:p>
            <a:pPr>
              <a:spcBef>
                <a:spcPts val="1200"/>
              </a:spcBef>
              <a:spcAft>
                <a:spcPts val="1200"/>
              </a:spcAft>
            </a:pPr>
            <a:r>
              <a:rPr lang="es-ES" sz="2400" dirty="0">
                <a:solidFill>
                  <a:schemeClr val="bg1"/>
                </a:solidFill>
                <a:latin typeface="Arial Black"/>
                <a:cs typeface="Helvetica"/>
              </a:rPr>
              <a:t>Cambios </a:t>
            </a:r>
            <a:br>
              <a:rPr lang="es-ES" sz="2400" dirty="0">
                <a:solidFill>
                  <a:schemeClr val="bg1"/>
                </a:solidFill>
                <a:latin typeface="Arial Black"/>
                <a:cs typeface="Helvetica"/>
              </a:rPr>
            </a:br>
            <a:r>
              <a:rPr lang="es-ES" sz="2400" dirty="0">
                <a:solidFill>
                  <a:schemeClr val="bg1"/>
                </a:solidFill>
                <a:latin typeface="Arial Black"/>
                <a:cs typeface="Helvetica"/>
              </a:rPr>
              <a:t>principales</a:t>
            </a:r>
          </a:p>
        </p:txBody>
      </p:sp>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15">
            <a:extLst>
              <a:ext uri="{FF2B5EF4-FFF2-40B4-BE49-F238E27FC236}">
                <a16:creationId xmlns:a16="http://schemas.microsoft.com/office/drawing/2014/main" id="{CC7F2919-A77D-4280-864B-B64A484795A4}"/>
              </a:ext>
            </a:extLst>
          </p:cNvPr>
          <p:cNvSpPr txBox="1"/>
          <p:nvPr/>
        </p:nvSpPr>
        <p:spPr>
          <a:xfrm>
            <a:off x="3327865" y="1426569"/>
            <a:ext cx="5441927" cy="3340694"/>
          </a:xfrm>
          <a:prstGeom prst="rect">
            <a:avLst/>
          </a:prstGeom>
        </p:spPr>
        <p:txBody>
          <a:bodyPr vert="horz" lIns="91440" tIns="45720" rIns="91440" bIns="45720" rtlCol="0" anchor="t">
            <a:normAutofit/>
          </a:bodyPr>
          <a:lstStyle/>
          <a:p>
            <a:pPr marL="342900" indent="-285750" defTabSz="914400">
              <a:lnSpc>
                <a:spcPct val="90000"/>
              </a:lnSpc>
              <a:spcBef>
                <a:spcPts val="600"/>
              </a:spcBef>
              <a:spcAft>
                <a:spcPts val="600"/>
              </a:spcAft>
              <a:buFont typeface="Arial" panose="020B0604020202020204" pitchFamily="34" charset="0"/>
              <a:buChar char="•"/>
            </a:pPr>
            <a:r>
              <a:rPr lang="es-ES" sz="1800" dirty="0">
                <a:solidFill>
                  <a:schemeClr val="bg1">
                    <a:lumMod val="50000"/>
                  </a:schemeClr>
                </a:solidFill>
                <a:latin typeface="Calibri Light"/>
                <a:cs typeface="Helvetica"/>
              </a:rPr>
              <a:t>Posibilidad de incluir enfoque basado en el riesgo.</a:t>
            </a:r>
          </a:p>
          <a:p>
            <a:pPr marL="342900" indent="-285750" defTabSz="914400">
              <a:lnSpc>
                <a:spcPct val="90000"/>
              </a:lnSpc>
              <a:spcBef>
                <a:spcPts val="600"/>
              </a:spcBef>
              <a:spcAft>
                <a:spcPts val="600"/>
              </a:spcAft>
              <a:buFont typeface="Arial" panose="020B0604020202020204" pitchFamily="34" charset="0"/>
              <a:buChar char="•"/>
            </a:pPr>
            <a:r>
              <a:rPr lang="es-ES" sz="1800" dirty="0">
                <a:solidFill>
                  <a:schemeClr val="bg1">
                    <a:lumMod val="50000"/>
                  </a:schemeClr>
                </a:solidFill>
                <a:latin typeface="Calibri Light"/>
                <a:cs typeface="Helvetica"/>
              </a:rPr>
              <a:t>Resultados del monitoreo informan el sistema de manejo.</a:t>
            </a:r>
          </a:p>
          <a:p>
            <a:pPr marL="57150" defTabSz="914400">
              <a:lnSpc>
                <a:spcPct val="90000"/>
              </a:lnSpc>
              <a:spcBef>
                <a:spcPts val="600"/>
              </a:spcBef>
              <a:spcAft>
                <a:spcPts val="600"/>
              </a:spcAft>
            </a:pPr>
            <a:endParaRPr lang="es-ES" sz="600" dirty="0">
              <a:solidFill>
                <a:schemeClr val="bg1">
                  <a:lumMod val="50000"/>
                </a:schemeClr>
              </a:solidFill>
              <a:latin typeface="Calibri Light"/>
              <a:cs typeface="Helvetica"/>
            </a:endParaRPr>
          </a:p>
          <a:p>
            <a:pPr marL="342900" indent="-285750" defTabSz="914400">
              <a:lnSpc>
                <a:spcPct val="90000"/>
              </a:lnSpc>
              <a:spcBef>
                <a:spcPts val="600"/>
              </a:spcBef>
              <a:spcAft>
                <a:spcPts val="600"/>
              </a:spcAft>
              <a:buFont typeface="Arial" panose="020B0604020202020204" pitchFamily="34" charset="0"/>
              <a:buChar char="•"/>
            </a:pPr>
            <a:r>
              <a:rPr lang="es-ES" sz="1800" dirty="0">
                <a:solidFill>
                  <a:schemeClr val="bg1">
                    <a:lumMod val="50000"/>
                  </a:schemeClr>
                </a:solidFill>
                <a:latin typeface="Calibri Light"/>
                <a:cs typeface="Helvetica"/>
              </a:rPr>
              <a:t>Posibilidad de incluirlos en el grupo.</a:t>
            </a:r>
          </a:p>
          <a:p>
            <a:pPr marL="57150" defTabSz="914400">
              <a:lnSpc>
                <a:spcPct val="90000"/>
              </a:lnSpc>
              <a:spcBef>
                <a:spcPts val="600"/>
              </a:spcBef>
              <a:spcAft>
                <a:spcPts val="600"/>
              </a:spcAft>
            </a:pPr>
            <a:endParaRPr lang="es-ES" sz="1800" dirty="0">
              <a:solidFill>
                <a:schemeClr val="bg1">
                  <a:lumMod val="50000"/>
                </a:schemeClr>
              </a:solidFill>
              <a:latin typeface="Calibri Light"/>
              <a:cs typeface="Helvetica"/>
            </a:endParaRPr>
          </a:p>
          <a:p>
            <a:pPr marL="342900" indent="-285750" defTabSz="914400">
              <a:lnSpc>
                <a:spcPct val="90000"/>
              </a:lnSpc>
              <a:spcBef>
                <a:spcPts val="600"/>
              </a:spcBef>
              <a:spcAft>
                <a:spcPts val="600"/>
              </a:spcAft>
              <a:buFont typeface="Arial" panose="020B0604020202020204" pitchFamily="34" charset="0"/>
              <a:buChar char="•"/>
            </a:pPr>
            <a:r>
              <a:rPr lang="es-ES" sz="1800" dirty="0">
                <a:solidFill>
                  <a:schemeClr val="bg1">
                    <a:lumMod val="50000"/>
                  </a:schemeClr>
                </a:solidFill>
                <a:latin typeface="Calibri Light"/>
                <a:cs typeface="Helvetica"/>
              </a:rPr>
              <a:t>En países con riesgo alto, mantener registros de aprovechamientos y ventas actualizados.</a:t>
            </a:r>
          </a:p>
        </p:txBody>
      </p:sp>
      <p:sp>
        <p:nvSpPr>
          <p:cNvPr id="2" name="Tekstiruutu 1">
            <a:extLst>
              <a:ext uri="{FF2B5EF4-FFF2-40B4-BE49-F238E27FC236}">
                <a16:creationId xmlns:a16="http://schemas.microsoft.com/office/drawing/2014/main" id="{AA0D61B4-B845-49B0-9C2F-69F5DCE15FAC}"/>
              </a:ext>
            </a:extLst>
          </p:cNvPr>
          <p:cNvSpPr txBox="1"/>
          <p:nvPr/>
        </p:nvSpPr>
        <p:spPr>
          <a:xfrm>
            <a:off x="282161" y="194936"/>
            <a:ext cx="553183" cy="300082"/>
          </a:xfrm>
          <a:prstGeom prst="rect">
            <a:avLst/>
          </a:prstGeom>
          <a:noFill/>
        </p:spPr>
        <p:txBody>
          <a:bodyPr wrap="square" rtlCol="0">
            <a:spAutoFit/>
          </a:bodyPr>
          <a:lstStyle/>
          <a:p>
            <a:r>
              <a:rPr lang="fi-FI" dirty="0">
                <a:solidFill>
                  <a:schemeClr val="bg1"/>
                </a:solidFill>
                <a:latin typeface="Arial Black" panose="020B0A04020102020204" pitchFamily="34" charset="0"/>
              </a:rPr>
              <a:t>1/5</a:t>
            </a:r>
          </a:p>
        </p:txBody>
      </p:sp>
      <p:cxnSp>
        <p:nvCxnSpPr>
          <p:cNvPr id="13" name="Straight Connector 4">
            <a:extLst>
              <a:ext uri="{FF2B5EF4-FFF2-40B4-BE49-F238E27FC236}">
                <a16:creationId xmlns:a16="http://schemas.microsoft.com/office/drawing/2014/main" id="{9BE1E2F0-6403-4541-A01E-263660B5ED18}"/>
              </a:ext>
            </a:extLst>
          </p:cNvPr>
          <p:cNvCxnSpPr>
            <a:cxnSpLocks/>
          </p:cNvCxnSpPr>
          <p:nvPr/>
        </p:nvCxnSpPr>
        <p:spPr>
          <a:xfrm flipV="1">
            <a:off x="3275584" y="1097280"/>
            <a:ext cx="5586255" cy="870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FBFBF-00B8-4186-9E6F-BFAEDD840BC8}"/>
              </a:ext>
            </a:extLst>
          </p:cNvPr>
          <p:cNvCxnSpPr/>
          <p:nvPr/>
        </p:nvCxnSpPr>
        <p:spPr>
          <a:xfrm>
            <a:off x="500185" y="2474128"/>
            <a:ext cx="81827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A27786-3DD5-4A8B-8EBD-440A94816E6E}"/>
              </a:ext>
            </a:extLst>
          </p:cNvPr>
          <p:cNvCxnSpPr/>
          <p:nvPr/>
        </p:nvCxnSpPr>
        <p:spPr>
          <a:xfrm>
            <a:off x="500185" y="3281902"/>
            <a:ext cx="81827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85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6</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dirty="0">
                <a:solidFill>
                  <a:schemeClr val="bg1"/>
                </a:solidFill>
                <a:latin typeface="Calibri Light"/>
                <a:cs typeface="Helvetica"/>
              </a:rPr>
              <a:t>Interpretación 30-005-10</a:t>
            </a:r>
          </a:p>
          <a:p>
            <a:pPr marL="57150" defTabSz="914400">
              <a:lnSpc>
                <a:spcPct val="90000"/>
              </a:lnSpc>
              <a:spcBef>
                <a:spcPts val="600"/>
              </a:spcBef>
              <a:spcAft>
                <a:spcPts val="600"/>
              </a:spcAft>
            </a:pPr>
            <a:endParaRPr lang="es-ES" sz="1800"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Nivel de paisaje / Interpretación 30-005-08</a:t>
            </a:r>
          </a:p>
          <a:p>
            <a:pPr marL="57150" defTabSz="914400">
              <a:lnSpc>
                <a:spcPct val="90000"/>
              </a:lnSpc>
              <a:spcBef>
                <a:spcPts val="1200"/>
              </a:spcBef>
              <a:spcAft>
                <a:spcPts val="600"/>
              </a:spcAft>
            </a:pPr>
            <a:endParaRPr lang="es-ES" sz="400" b="1" dirty="0">
              <a:solidFill>
                <a:schemeClr val="bg1"/>
              </a:solidFill>
              <a:latin typeface="Calibri Light"/>
              <a:cs typeface="Helvetica"/>
            </a:endParaRPr>
          </a:p>
          <a:p>
            <a:pPr marL="57150" defTabSz="914400">
              <a:lnSpc>
                <a:spcPct val="90000"/>
              </a:lnSpc>
              <a:spcBef>
                <a:spcPts val="1200"/>
              </a:spcBef>
              <a:spcAft>
                <a:spcPts val="600"/>
              </a:spcAft>
            </a:pPr>
            <a:r>
              <a:rPr lang="es-ES" sz="1800" b="1" dirty="0">
                <a:solidFill>
                  <a:schemeClr val="bg1"/>
                </a:solidFill>
                <a:latin typeface="Calibri Light"/>
                <a:cs typeface="Helvetica"/>
              </a:rPr>
              <a:t>Marcas registradas FSC</a:t>
            </a:r>
          </a:p>
          <a:p>
            <a:pPr marL="57150" defTabSz="914400">
              <a:lnSpc>
                <a:spcPct val="90000"/>
              </a:lnSpc>
              <a:spcBef>
                <a:spcPts val="600"/>
              </a:spcBef>
              <a:spcAft>
                <a:spcPts val="600"/>
              </a:spcAft>
            </a:pPr>
            <a:endParaRPr lang="es-ES" sz="1000" b="1"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Evaluación inicial</a:t>
            </a: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2901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0DDC9BF0-D31D-407A-BE7E-E42B1D8CE64E}"/>
              </a:ext>
            </a:extLst>
          </p:cNvPr>
          <p:cNvSpPr txBox="1"/>
          <p:nvPr/>
        </p:nvSpPr>
        <p:spPr>
          <a:xfrm>
            <a:off x="3327864" y="1426568"/>
            <a:ext cx="5765335" cy="3576457"/>
          </a:xfrm>
          <a:prstGeom prst="rect">
            <a:avLst/>
          </a:prstGeom>
        </p:spPr>
        <p:txBody>
          <a:bodyPr vert="horz" lIns="91440" tIns="45720" rIns="91440" bIns="45720" rtlCol="0" anchor="t">
            <a:noAutofit/>
          </a:bodyPr>
          <a:lstStyle/>
          <a:p>
            <a:pPr marL="342900" indent="-285750" defTabSz="914400">
              <a:lnSpc>
                <a:spcPct val="90000"/>
              </a:lnSpc>
              <a:spcAft>
                <a:spcPts val="600"/>
              </a:spcAft>
              <a:buFont typeface="Arial" panose="020B0604020202020204" pitchFamily="34" charset="0"/>
              <a:buChar char="•"/>
            </a:pPr>
            <a:r>
              <a:rPr lang="es-ES" sz="1800" dirty="0">
                <a:solidFill>
                  <a:schemeClr val="bg1">
                    <a:lumMod val="50000"/>
                  </a:schemeClr>
                </a:solidFill>
                <a:latin typeface="Calibri Light"/>
                <a:cs typeface="Helvetica"/>
              </a:rPr>
              <a:t>Entidad grupal puede manejar más de un grupo.</a:t>
            </a:r>
          </a:p>
          <a:p>
            <a:pPr marL="342900" indent="-285750" defTabSz="914400">
              <a:lnSpc>
                <a:spcPct val="90000"/>
              </a:lnSpc>
              <a:spcAft>
                <a:spcPts val="600"/>
              </a:spcAft>
              <a:buFont typeface="Arial" panose="020B0604020202020204" pitchFamily="34" charset="0"/>
              <a:buChar char="•"/>
            </a:pPr>
            <a:r>
              <a:rPr lang="es-ES" sz="1800" dirty="0">
                <a:solidFill>
                  <a:schemeClr val="bg1">
                    <a:lumMod val="50000"/>
                  </a:schemeClr>
                </a:solidFill>
                <a:latin typeface="Calibri Light"/>
                <a:cs typeface="Helvetica"/>
              </a:rPr>
              <a:t>Grupos son MC o MF (alcance aumentado)</a:t>
            </a:r>
          </a:p>
          <a:p>
            <a:pPr marL="342900" indent="-285750" defTabSz="914400">
              <a:lnSpc>
                <a:spcPct val="90000"/>
              </a:lnSpc>
              <a:spcAft>
                <a:spcPts val="600"/>
              </a:spcAft>
              <a:buFont typeface="Arial" panose="020B0604020202020204" pitchFamily="34" charset="0"/>
              <a:buChar char="•"/>
            </a:pPr>
            <a:endParaRPr lang="es-ES" sz="100" dirty="0">
              <a:solidFill>
                <a:schemeClr val="bg1">
                  <a:lumMod val="50000"/>
                </a:schemeClr>
              </a:solidFill>
              <a:latin typeface="Calibri Light"/>
              <a:cs typeface="Helvetica"/>
            </a:endParaRP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Conformidad con Criterio 6.5 a través de varias unidades de manejo SLIMF.</a:t>
            </a: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UMs grandes pueden apoyar la conformidad.</a:t>
            </a:r>
          </a:p>
          <a:p>
            <a:pPr marL="342900" indent="-285750" defTabSz="914400">
              <a:lnSpc>
                <a:spcPct val="90000"/>
              </a:lnSpc>
              <a:spcBef>
                <a:spcPts val="600"/>
              </a:spcBef>
              <a:spcAft>
                <a:spcPts val="600"/>
              </a:spcAft>
              <a:buFont typeface="Arial" panose="020B0604020202020204" pitchFamily="34" charset="0"/>
              <a:buChar char="•"/>
            </a:pPr>
            <a:endParaRPr lang="es-ES" sz="600" dirty="0">
              <a:solidFill>
                <a:schemeClr val="bg1">
                  <a:lumMod val="50000"/>
                </a:schemeClr>
              </a:solidFill>
              <a:latin typeface="Calibri Light"/>
              <a:cs typeface="Helvetica"/>
            </a:endParaRPr>
          </a:p>
          <a:p>
            <a:pPr marL="342900" indent="-285750" defTabSz="914400">
              <a:lnSpc>
                <a:spcPct val="90000"/>
              </a:lnSpc>
              <a:spcBef>
                <a:spcPts val="600"/>
              </a:spcBef>
              <a:spcAft>
                <a:spcPts val="600"/>
              </a:spcAft>
              <a:buFont typeface="Arial" panose="020B0604020202020204" pitchFamily="34" charset="0"/>
              <a:buChar char="•"/>
            </a:pPr>
            <a:r>
              <a:rPr lang="es-ES" sz="1800" dirty="0">
                <a:solidFill>
                  <a:schemeClr val="bg1">
                    <a:lumMod val="50000"/>
                  </a:schemeClr>
                </a:solidFill>
                <a:latin typeface="Calibri Light"/>
                <a:cs typeface="Helvetica"/>
              </a:rPr>
              <a:t>Reglas del grupo deben explicar cómo usarlas.</a:t>
            </a:r>
          </a:p>
          <a:p>
            <a:pPr marL="342900" indent="-285750" defTabSz="914400">
              <a:lnSpc>
                <a:spcPct val="90000"/>
              </a:lnSpc>
              <a:spcBef>
                <a:spcPts val="600"/>
              </a:spcBef>
              <a:spcAft>
                <a:spcPts val="600"/>
              </a:spcAft>
              <a:buFont typeface="Arial" panose="020B0604020202020204" pitchFamily="34" charset="0"/>
              <a:buChar char="•"/>
            </a:pPr>
            <a:endParaRPr lang="es-ES" sz="1600" dirty="0">
              <a:solidFill>
                <a:schemeClr val="bg1">
                  <a:lumMod val="50000"/>
                </a:schemeClr>
              </a:solidFill>
              <a:latin typeface="Calibri Light"/>
              <a:cs typeface="Helvetica"/>
            </a:endParaRP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Visita de campo no obligatoria para SLIMF (tamaño e intensidad) y comunidades. </a:t>
            </a: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Evaluación inicial también para movimientos entre grupos manejados por la misma entidad grupal.</a:t>
            </a:r>
          </a:p>
        </p:txBody>
      </p:sp>
      <p:sp>
        <p:nvSpPr>
          <p:cNvPr id="9" name="Tekstiruutu 8">
            <a:extLst>
              <a:ext uri="{FF2B5EF4-FFF2-40B4-BE49-F238E27FC236}">
                <a16:creationId xmlns:a16="http://schemas.microsoft.com/office/drawing/2014/main" id="{32D251AA-3506-4D9C-89EE-3C5D8A7F3DC2}"/>
              </a:ext>
            </a:extLst>
          </p:cNvPr>
          <p:cNvSpPr txBox="1"/>
          <p:nvPr/>
        </p:nvSpPr>
        <p:spPr>
          <a:xfrm>
            <a:off x="305606" y="181334"/>
            <a:ext cx="553183" cy="300082"/>
          </a:xfrm>
          <a:prstGeom prst="rect">
            <a:avLst/>
          </a:prstGeom>
          <a:noFill/>
        </p:spPr>
        <p:txBody>
          <a:bodyPr wrap="square" rtlCol="0">
            <a:spAutoFit/>
          </a:bodyPr>
          <a:lstStyle/>
          <a:p>
            <a:r>
              <a:rPr lang="fi-FI" dirty="0">
                <a:solidFill>
                  <a:schemeClr val="bg1"/>
                </a:solidFill>
                <a:latin typeface="Arial Black" panose="020B0A04020102020204" pitchFamily="34" charset="0"/>
              </a:rPr>
              <a:t>2/5</a:t>
            </a:r>
          </a:p>
        </p:txBody>
      </p:sp>
      <p:cxnSp>
        <p:nvCxnSpPr>
          <p:cNvPr id="12" name="Straight Connector 4">
            <a:extLst>
              <a:ext uri="{FF2B5EF4-FFF2-40B4-BE49-F238E27FC236}">
                <a16:creationId xmlns:a16="http://schemas.microsoft.com/office/drawing/2014/main" id="{69986BB7-5A7A-48F1-8821-5DF48F05F1A8}"/>
              </a:ext>
            </a:extLst>
          </p:cNvPr>
          <p:cNvCxnSpPr>
            <a:cxnSpLocks/>
          </p:cNvCxnSpPr>
          <p:nvPr/>
        </p:nvCxnSpPr>
        <p:spPr>
          <a:xfrm>
            <a:off x="3275584" y="1105989"/>
            <a:ext cx="566521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3344E3-4A1A-4CD1-8BC7-72109F81EA9B}"/>
              </a:ext>
            </a:extLst>
          </p:cNvPr>
          <p:cNvCxnSpPr>
            <a:cxnSpLocks/>
          </p:cNvCxnSpPr>
          <p:nvPr/>
        </p:nvCxnSpPr>
        <p:spPr>
          <a:xfrm>
            <a:off x="480646" y="2102338"/>
            <a:ext cx="84601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5DAD95-9FFB-45FE-B2E7-546C624FEB6D}"/>
              </a:ext>
            </a:extLst>
          </p:cNvPr>
          <p:cNvCxnSpPr>
            <a:cxnSpLocks/>
          </p:cNvCxnSpPr>
          <p:nvPr/>
        </p:nvCxnSpPr>
        <p:spPr>
          <a:xfrm>
            <a:off x="480646" y="3087077"/>
            <a:ext cx="84601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2E3AC4-4D42-4921-92E7-9984DAEAF1A0}"/>
              </a:ext>
            </a:extLst>
          </p:cNvPr>
          <p:cNvCxnSpPr>
            <a:cxnSpLocks/>
          </p:cNvCxnSpPr>
          <p:nvPr/>
        </p:nvCxnSpPr>
        <p:spPr>
          <a:xfrm>
            <a:off x="480646" y="3813908"/>
            <a:ext cx="84601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01DE1EF5-0467-4615-8A0C-9DD2A8F52EA3}"/>
              </a:ext>
            </a:extLst>
          </p:cNvPr>
          <p:cNvSpPr txBox="1">
            <a:spLocks/>
          </p:cNvSpPr>
          <p:nvPr/>
        </p:nvSpPr>
        <p:spPr>
          <a:xfrm>
            <a:off x="282161" y="179662"/>
            <a:ext cx="2586085" cy="1162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dirty="0">
                <a:solidFill>
                  <a:schemeClr val="bg1"/>
                </a:solidFill>
                <a:latin typeface="Arial Black"/>
                <a:cs typeface="Helvetica"/>
              </a:rPr>
              <a:t>Cambios </a:t>
            </a:r>
            <a:br>
              <a:rPr lang="es-ES" sz="2400" dirty="0">
                <a:solidFill>
                  <a:schemeClr val="bg1"/>
                </a:solidFill>
                <a:latin typeface="Arial Black"/>
                <a:cs typeface="Helvetica"/>
              </a:rPr>
            </a:br>
            <a:r>
              <a:rPr lang="es-ES" sz="2400" dirty="0">
                <a:solidFill>
                  <a:schemeClr val="bg1"/>
                </a:solidFill>
                <a:latin typeface="Arial Black"/>
                <a:cs typeface="Helvetica"/>
              </a:rPr>
              <a:t>principales</a:t>
            </a:r>
          </a:p>
        </p:txBody>
      </p:sp>
    </p:spTree>
    <p:extLst>
      <p:ext uri="{BB962C8B-B14F-4D97-AF65-F5344CB8AC3E}">
        <p14:creationId xmlns:p14="http://schemas.microsoft.com/office/powerpoint/2010/main" val="2088425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7</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139593"/>
            <a:ext cx="2901376" cy="3686407"/>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dirty="0">
                <a:solidFill>
                  <a:schemeClr val="bg1"/>
                </a:solidFill>
                <a:latin typeface="Calibri Light"/>
                <a:cs typeface="Helvetica"/>
              </a:rPr>
              <a:t>Declaración de los miembros</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Registros del grupo</a:t>
            </a: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1258500E-75FF-4CE6-9D30-F417396A7514}"/>
              </a:ext>
            </a:extLst>
          </p:cNvPr>
          <p:cNvSpPr txBox="1"/>
          <p:nvPr/>
        </p:nvSpPr>
        <p:spPr>
          <a:xfrm>
            <a:off x="297791" y="185440"/>
            <a:ext cx="553183" cy="300082"/>
          </a:xfrm>
          <a:prstGeom prst="rect">
            <a:avLst/>
          </a:prstGeom>
          <a:noFill/>
        </p:spPr>
        <p:txBody>
          <a:bodyPr wrap="square" rtlCol="0">
            <a:spAutoFit/>
          </a:bodyPr>
          <a:lstStyle/>
          <a:p>
            <a:r>
              <a:rPr lang="fi-FI" dirty="0">
                <a:solidFill>
                  <a:schemeClr val="bg1"/>
                </a:solidFill>
                <a:latin typeface="Arial Black" panose="020B0A04020102020204" pitchFamily="34" charset="0"/>
              </a:rPr>
              <a:t>3/5</a:t>
            </a:r>
          </a:p>
        </p:txBody>
      </p:sp>
      <p:sp>
        <p:nvSpPr>
          <p:cNvPr id="9" name="TextBox 15">
            <a:extLst>
              <a:ext uri="{FF2B5EF4-FFF2-40B4-BE49-F238E27FC236}">
                <a16:creationId xmlns:a16="http://schemas.microsoft.com/office/drawing/2014/main" id="{74962AEF-4081-4D22-8498-361F9C027CDD}"/>
              </a:ext>
            </a:extLst>
          </p:cNvPr>
          <p:cNvSpPr txBox="1"/>
          <p:nvPr/>
        </p:nvSpPr>
        <p:spPr>
          <a:xfrm>
            <a:off x="3275584" y="1139593"/>
            <a:ext cx="5813708" cy="3537270"/>
          </a:xfrm>
          <a:prstGeom prst="rect">
            <a:avLst/>
          </a:prstGeom>
        </p:spPr>
        <p:txBody>
          <a:bodyPr vert="horz" lIns="91440" tIns="45720" rIns="91440" bIns="45720" rtlCol="0" anchor="t">
            <a:noAutofit/>
          </a:bodyPr>
          <a:lstStyle/>
          <a:p>
            <a:pPr marL="342900" indent="-285750" defTabSz="914400">
              <a:lnSpc>
                <a:spcPct val="90000"/>
              </a:lnSpc>
              <a:spcBef>
                <a:spcPts val="600"/>
              </a:spcBef>
              <a:buFont typeface="Arial" panose="020B0604020202020204" pitchFamily="34" charset="0"/>
              <a:buChar char="•"/>
            </a:pPr>
            <a:r>
              <a:rPr lang="es-ES" sz="1800" dirty="0">
                <a:solidFill>
                  <a:schemeClr val="bg1">
                    <a:lumMod val="50000"/>
                  </a:schemeClr>
                </a:solidFill>
                <a:latin typeface="Calibri Light"/>
                <a:cs typeface="Helvetica"/>
              </a:rPr>
              <a:t>Permitir que la entidad grupal, la entidad de certificación, FSC y ASI cumplan con sus responsabilidades.</a:t>
            </a:r>
          </a:p>
          <a:p>
            <a:pPr marL="342900" indent="-285750" defTabSz="914400">
              <a:lnSpc>
                <a:spcPct val="90000"/>
              </a:lnSpc>
              <a:spcBef>
                <a:spcPts val="600"/>
              </a:spcBef>
              <a:buFont typeface="Arial" panose="020B0604020202020204" pitchFamily="34" charset="0"/>
              <a:buChar char="•"/>
            </a:pPr>
            <a:r>
              <a:rPr lang="es-ES" sz="1800" dirty="0">
                <a:solidFill>
                  <a:schemeClr val="bg1">
                    <a:lumMod val="50000"/>
                  </a:schemeClr>
                </a:solidFill>
                <a:latin typeface="Calibri Light"/>
                <a:cs typeface="Helvetica"/>
              </a:rPr>
              <a:t>Declarar que las UMs no están incluidas en otro certificado FSC.</a:t>
            </a:r>
          </a:p>
          <a:p>
            <a:pPr marL="342900" indent="-285750" defTabSz="914400">
              <a:lnSpc>
                <a:spcPct val="90000"/>
              </a:lnSpc>
              <a:spcBef>
                <a:spcPts val="600"/>
              </a:spcBef>
              <a:spcAft>
                <a:spcPts val="1200"/>
              </a:spcAft>
              <a:buFont typeface="Arial" panose="020B0604020202020204" pitchFamily="34" charset="0"/>
              <a:buChar char="•"/>
            </a:pPr>
            <a:endParaRPr lang="es-ES" sz="100" dirty="0">
              <a:solidFill>
                <a:schemeClr val="bg1">
                  <a:lumMod val="50000"/>
                </a:schemeClr>
              </a:solidFill>
              <a:latin typeface="Calibri Light"/>
              <a:cs typeface="Helvetica"/>
            </a:endParaRPr>
          </a:p>
          <a:p>
            <a:pPr marL="342900" indent="-285750" defTabSz="914400">
              <a:lnSpc>
                <a:spcPct val="90000"/>
              </a:lnSpc>
              <a:spcBef>
                <a:spcPts val="600"/>
              </a:spcBef>
              <a:spcAft>
                <a:spcPts val="1200"/>
              </a:spcAft>
              <a:buFont typeface="Arial" panose="020B0604020202020204" pitchFamily="34" charset="0"/>
              <a:buChar char="•"/>
            </a:pPr>
            <a:endParaRPr lang="es-ES" sz="100" dirty="0">
              <a:solidFill>
                <a:schemeClr val="bg1">
                  <a:lumMod val="50000"/>
                </a:schemeClr>
              </a:solidFill>
              <a:latin typeface="Calibri Light"/>
              <a:cs typeface="Helvetica"/>
            </a:endParaRPr>
          </a:p>
          <a:p>
            <a:pPr marL="342900" indent="-285750" defTabSz="914400">
              <a:lnSpc>
                <a:spcPct val="90000"/>
              </a:lnSpc>
              <a:spcBef>
                <a:spcPts val="600"/>
              </a:spcBef>
              <a:buFont typeface="Arial" panose="020B0604020202020204" pitchFamily="34" charset="0"/>
              <a:buChar char="•"/>
            </a:pPr>
            <a:r>
              <a:rPr lang="es-ES" sz="1800" dirty="0">
                <a:solidFill>
                  <a:schemeClr val="bg1">
                    <a:lumMod val="50000"/>
                  </a:schemeClr>
                </a:solidFill>
                <a:latin typeface="Calibri Light"/>
                <a:cs typeface="Helvetica"/>
              </a:rPr>
              <a:t>La lista de miembros del grupo incluye ahora la información que la EC pide según el estándar 20-007.</a:t>
            </a:r>
          </a:p>
          <a:p>
            <a:pPr marL="685800" lvl="1" indent="-285750" defTabSz="914400">
              <a:lnSpc>
                <a:spcPct val="90000"/>
              </a:lnSpc>
              <a:spcBef>
                <a:spcPts val="600"/>
              </a:spcBef>
              <a:buFont typeface="Arial" panose="020B0604020202020204" pitchFamily="34" charset="0"/>
              <a:buChar char="•"/>
            </a:pPr>
            <a:r>
              <a:rPr lang="es-ES" sz="1800" dirty="0">
                <a:solidFill>
                  <a:schemeClr val="bg1">
                    <a:lumMod val="50000"/>
                  </a:schemeClr>
                </a:solidFill>
                <a:latin typeface="Calibri Light"/>
                <a:cs typeface="Helvetica"/>
              </a:rPr>
              <a:t>Protección de datos incluida.</a:t>
            </a:r>
          </a:p>
          <a:p>
            <a:pPr marL="342900" indent="-285750" defTabSz="914400">
              <a:lnSpc>
                <a:spcPct val="90000"/>
              </a:lnSpc>
              <a:spcBef>
                <a:spcPts val="600"/>
              </a:spcBef>
              <a:buFont typeface="Arial" panose="020B0604020202020204" pitchFamily="34" charset="0"/>
              <a:buChar char="•"/>
            </a:pPr>
            <a:r>
              <a:rPr lang="es-ES" sz="1800" dirty="0">
                <a:solidFill>
                  <a:schemeClr val="bg1">
                    <a:lumMod val="50000"/>
                  </a:schemeClr>
                </a:solidFill>
                <a:latin typeface="Calibri Light"/>
                <a:cs typeface="Helvetica"/>
              </a:rPr>
              <a:t>Volumen de aprovechamiento anual (estimado) y volumen de ventas anual (real).</a:t>
            </a:r>
          </a:p>
        </p:txBody>
      </p:sp>
      <p:cxnSp>
        <p:nvCxnSpPr>
          <p:cNvPr id="11" name="Straight Connector 4">
            <a:extLst>
              <a:ext uri="{FF2B5EF4-FFF2-40B4-BE49-F238E27FC236}">
                <a16:creationId xmlns:a16="http://schemas.microsoft.com/office/drawing/2014/main" id="{19A52E0B-BC74-4D13-AED8-329DFC7DB4FB}"/>
              </a:ext>
            </a:extLst>
          </p:cNvPr>
          <p:cNvCxnSpPr>
            <a:cxnSpLocks/>
          </p:cNvCxnSpPr>
          <p:nvPr/>
        </p:nvCxnSpPr>
        <p:spPr>
          <a:xfrm flipV="1">
            <a:off x="3275584" y="1105989"/>
            <a:ext cx="5586255"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E16B2E-C1B3-4232-8398-D699A1E24D97}"/>
              </a:ext>
            </a:extLst>
          </p:cNvPr>
          <p:cNvCxnSpPr>
            <a:cxnSpLocks/>
          </p:cNvCxnSpPr>
          <p:nvPr/>
        </p:nvCxnSpPr>
        <p:spPr>
          <a:xfrm>
            <a:off x="401685" y="2571750"/>
            <a:ext cx="84601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86A7A3C-70E3-4493-8CBE-91AE63FCEA72}"/>
              </a:ext>
            </a:extLst>
          </p:cNvPr>
          <p:cNvSpPr txBox="1">
            <a:spLocks/>
          </p:cNvSpPr>
          <p:nvPr/>
        </p:nvSpPr>
        <p:spPr>
          <a:xfrm>
            <a:off x="282161" y="179662"/>
            <a:ext cx="2586085" cy="1162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dirty="0">
                <a:solidFill>
                  <a:schemeClr val="bg1"/>
                </a:solidFill>
                <a:latin typeface="Arial Black"/>
                <a:cs typeface="Helvetica"/>
              </a:rPr>
              <a:t>Cambios </a:t>
            </a:r>
            <a:br>
              <a:rPr lang="es-ES" sz="2400" dirty="0">
                <a:solidFill>
                  <a:schemeClr val="bg1"/>
                </a:solidFill>
                <a:latin typeface="Arial Black"/>
                <a:cs typeface="Helvetica"/>
              </a:rPr>
            </a:br>
            <a:r>
              <a:rPr lang="es-ES" sz="2400" dirty="0">
                <a:solidFill>
                  <a:schemeClr val="bg1"/>
                </a:solidFill>
                <a:latin typeface="Arial Black"/>
                <a:cs typeface="Helvetica"/>
              </a:rPr>
              <a:t>principales</a:t>
            </a:r>
          </a:p>
        </p:txBody>
      </p:sp>
    </p:spTree>
    <p:extLst>
      <p:ext uri="{BB962C8B-B14F-4D97-AF65-F5344CB8AC3E}">
        <p14:creationId xmlns:p14="http://schemas.microsoft.com/office/powerpoint/2010/main" val="237147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8</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91895233-2AA5-4CCD-AE85-A3F51991E1C0}"/>
              </a:ext>
            </a:extLst>
          </p:cNvPr>
          <p:cNvSpPr txBox="1"/>
          <p:nvPr/>
        </p:nvSpPr>
        <p:spPr>
          <a:xfrm>
            <a:off x="297791" y="173398"/>
            <a:ext cx="553183" cy="300082"/>
          </a:xfrm>
          <a:prstGeom prst="rect">
            <a:avLst/>
          </a:prstGeom>
          <a:noFill/>
        </p:spPr>
        <p:txBody>
          <a:bodyPr wrap="square" rtlCol="0">
            <a:spAutoFit/>
          </a:bodyPr>
          <a:lstStyle/>
          <a:p>
            <a:r>
              <a:rPr lang="fi-FI" dirty="0">
                <a:solidFill>
                  <a:schemeClr val="bg1"/>
                </a:solidFill>
                <a:latin typeface="Arial Black" panose="020B0A04020102020204" pitchFamily="34" charset="0"/>
              </a:rPr>
              <a:t>4/5</a:t>
            </a:r>
          </a:p>
        </p:txBody>
      </p:sp>
      <p:sp>
        <p:nvSpPr>
          <p:cNvPr id="9" name="TextBox 15">
            <a:extLst>
              <a:ext uri="{FF2B5EF4-FFF2-40B4-BE49-F238E27FC236}">
                <a16:creationId xmlns:a16="http://schemas.microsoft.com/office/drawing/2014/main" id="{32DFBEF7-2086-467E-A636-A02AEB7C1F5B}"/>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dirty="0">
                <a:solidFill>
                  <a:schemeClr val="bg1"/>
                </a:solidFill>
                <a:latin typeface="Calibri Light"/>
                <a:cs typeface="Helvetica"/>
              </a:rPr>
              <a:t>Formación de miembros</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00" b="1" dirty="0">
              <a:solidFill>
                <a:schemeClr val="bg1"/>
              </a:solidFill>
              <a:latin typeface="Calibri Light"/>
              <a:cs typeface="Helvetica"/>
            </a:endParaRPr>
          </a:p>
          <a:p>
            <a:pPr marL="57150" defTabSz="914400">
              <a:lnSpc>
                <a:spcPct val="90000"/>
              </a:lnSpc>
              <a:spcBef>
                <a:spcPts val="600"/>
              </a:spcBef>
              <a:spcAft>
                <a:spcPts val="600"/>
              </a:spcAft>
            </a:pPr>
            <a:r>
              <a:rPr lang="es-ES" sz="1800" b="1" dirty="0">
                <a:solidFill>
                  <a:schemeClr val="bg1"/>
                </a:solidFill>
                <a:latin typeface="Calibri Light"/>
                <a:cs typeface="Helvetica"/>
              </a:rPr>
              <a:t>Difusión de información</a:t>
            </a: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a:p>
            <a:pPr marL="57150" defTabSz="914400">
              <a:lnSpc>
                <a:spcPct val="90000"/>
              </a:lnSpc>
              <a:spcBef>
                <a:spcPts val="600"/>
              </a:spcBef>
              <a:spcAft>
                <a:spcPts val="600"/>
              </a:spcAft>
            </a:pPr>
            <a:endParaRPr lang="es-ES" sz="1800" b="1" dirty="0">
              <a:solidFill>
                <a:schemeClr val="bg1"/>
              </a:solidFill>
              <a:latin typeface="Calibri Light"/>
              <a:cs typeface="Helvetica"/>
            </a:endParaRPr>
          </a:p>
        </p:txBody>
      </p:sp>
      <p:cxnSp>
        <p:nvCxnSpPr>
          <p:cNvPr id="11" name="Straight Connector 4">
            <a:extLst>
              <a:ext uri="{FF2B5EF4-FFF2-40B4-BE49-F238E27FC236}">
                <a16:creationId xmlns:a16="http://schemas.microsoft.com/office/drawing/2014/main" id="{CA86CB4C-6568-4320-973E-D9EB50F67F37}"/>
              </a:ext>
            </a:extLst>
          </p:cNvPr>
          <p:cNvCxnSpPr>
            <a:cxnSpLocks/>
          </p:cNvCxnSpPr>
          <p:nvPr/>
        </p:nvCxnSpPr>
        <p:spPr>
          <a:xfrm flipV="1">
            <a:off x="3275584" y="1105989"/>
            <a:ext cx="5586255" cy="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5">
            <a:extLst>
              <a:ext uri="{FF2B5EF4-FFF2-40B4-BE49-F238E27FC236}">
                <a16:creationId xmlns:a16="http://schemas.microsoft.com/office/drawing/2014/main" id="{78B4A448-59F6-48AB-AA5D-68F490D7DB36}"/>
              </a:ext>
            </a:extLst>
          </p:cNvPr>
          <p:cNvSpPr txBox="1"/>
          <p:nvPr/>
        </p:nvSpPr>
        <p:spPr>
          <a:xfrm>
            <a:off x="3327864" y="1426569"/>
            <a:ext cx="5721793" cy="3340694"/>
          </a:xfrm>
          <a:prstGeom prst="rect">
            <a:avLst/>
          </a:prstGeom>
        </p:spPr>
        <p:txBody>
          <a:bodyPr vert="horz" lIns="91440" tIns="45720" rIns="91440" bIns="45720" rtlCol="0" anchor="t">
            <a:normAutofit/>
          </a:bodyPr>
          <a:lstStyle/>
          <a:p>
            <a:pPr marL="342900" indent="-285750" defTabSz="914400">
              <a:lnSpc>
                <a:spcPct val="90000"/>
              </a:lnSpc>
              <a:spcBef>
                <a:spcPts val="600"/>
              </a:spcBef>
              <a:spcAft>
                <a:spcPts val="1800"/>
              </a:spcAft>
              <a:buFont typeface="Arial" panose="020B0604020202020204" pitchFamily="34" charset="0"/>
              <a:buChar char="•"/>
            </a:pPr>
            <a:r>
              <a:rPr lang="es-ES" sz="1800" dirty="0">
                <a:solidFill>
                  <a:schemeClr val="bg1">
                    <a:lumMod val="50000"/>
                  </a:schemeClr>
                </a:solidFill>
                <a:latin typeface="Calibri Light"/>
                <a:cs typeface="Helvetica"/>
              </a:rPr>
              <a:t>La entidad grupal debe asegurar que todos los actores del grupo tienen el conocimiento necesario para realizar sus tareas.</a:t>
            </a:r>
          </a:p>
          <a:p>
            <a:pPr marL="342900" indent="-285750" defTabSz="914400">
              <a:lnSpc>
                <a:spcPct val="90000"/>
              </a:lnSpc>
              <a:spcBef>
                <a:spcPts val="600"/>
              </a:spcBef>
              <a:spcAft>
                <a:spcPts val="1800"/>
              </a:spcAft>
              <a:buFont typeface="Arial" panose="020B0604020202020204" pitchFamily="34" charset="0"/>
              <a:buChar char="•"/>
            </a:pPr>
            <a:endParaRPr lang="es-ES" sz="1800" dirty="0">
              <a:solidFill>
                <a:schemeClr val="bg1">
                  <a:lumMod val="50000"/>
                </a:schemeClr>
              </a:solidFill>
              <a:latin typeface="Calibri Light"/>
              <a:cs typeface="Helvetica"/>
            </a:endParaRPr>
          </a:p>
          <a:p>
            <a:pPr marL="342900" indent="-285750" defTabSz="914400">
              <a:lnSpc>
                <a:spcPct val="90000"/>
              </a:lnSpc>
              <a:spcBef>
                <a:spcPts val="600"/>
              </a:spcBef>
              <a:spcAft>
                <a:spcPts val="1800"/>
              </a:spcAft>
              <a:buFont typeface="Arial" panose="020B0604020202020204" pitchFamily="34" charset="0"/>
              <a:buChar char="•"/>
            </a:pPr>
            <a:r>
              <a:rPr lang="es-ES" sz="1800" dirty="0">
                <a:solidFill>
                  <a:schemeClr val="bg1">
                    <a:lumMod val="50000"/>
                  </a:schemeClr>
                </a:solidFill>
                <a:latin typeface="Calibri Light"/>
                <a:cs typeface="Helvetica"/>
              </a:rPr>
              <a:t>La entidad grupal informa al miembro sobre las reglas del grupo, el estándar de manejo, y facilita acceso a otros documentos aplicables, junto con una explicación de cómo cumplir con ellos.</a:t>
            </a:r>
          </a:p>
        </p:txBody>
      </p:sp>
      <p:cxnSp>
        <p:nvCxnSpPr>
          <p:cNvPr id="13" name="Straight Connector 12">
            <a:extLst>
              <a:ext uri="{FF2B5EF4-FFF2-40B4-BE49-F238E27FC236}">
                <a16:creationId xmlns:a16="http://schemas.microsoft.com/office/drawing/2014/main" id="{59260CE0-1A69-4CB2-943F-ACB61E89B96C}"/>
              </a:ext>
            </a:extLst>
          </p:cNvPr>
          <p:cNvCxnSpPr>
            <a:cxnSpLocks/>
          </p:cNvCxnSpPr>
          <p:nvPr/>
        </p:nvCxnSpPr>
        <p:spPr>
          <a:xfrm>
            <a:off x="486980" y="2438400"/>
            <a:ext cx="846015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8A25CAF4-3C75-4A14-9B85-BC2CBF497154}"/>
              </a:ext>
            </a:extLst>
          </p:cNvPr>
          <p:cNvSpPr txBox="1">
            <a:spLocks/>
          </p:cNvSpPr>
          <p:nvPr/>
        </p:nvSpPr>
        <p:spPr>
          <a:xfrm>
            <a:off x="282161" y="179662"/>
            <a:ext cx="2586085" cy="1162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dirty="0">
                <a:solidFill>
                  <a:schemeClr val="bg1"/>
                </a:solidFill>
                <a:latin typeface="Arial Black"/>
                <a:cs typeface="Helvetica"/>
              </a:rPr>
              <a:t>Cambios </a:t>
            </a:r>
            <a:br>
              <a:rPr lang="es-ES" sz="2400" dirty="0">
                <a:solidFill>
                  <a:schemeClr val="bg1"/>
                </a:solidFill>
                <a:latin typeface="Arial Black"/>
                <a:cs typeface="Helvetica"/>
              </a:rPr>
            </a:br>
            <a:r>
              <a:rPr lang="es-ES" sz="2400" dirty="0">
                <a:solidFill>
                  <a:schemeClr val="bg1"/>
                </a:solidFill>
                <a:latin typeface="Arial Black"/>
                <a:cs typeface="Helvetica"/>
              </a:rPr>
              <a:t>principales</a:t>
            </a:r>
          </a:p>
        </p:txBody>
      </p:sp>
    </p:spTree>
    <p:extLst>
      <p:ext uri="{BB962C8B-B14F-4D97-AF65-F5344CB8AC3E}">
        <p14:creationId xmlns:p14="http://schemas.microsoft.com/office/powerpoint/2010/main" val="157054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7DD29-21D2-4C6A-9F49-1F2675A0B9F8}"/>
              </a:ext>
            </a:extLst>
          </p:cNvPr>
          <p:cNvSpPr txBox="1"/>
          <p:nvPr/>
        </p:nvSpPr>
        <p:spPr>
          <a:xfrm>
            <a:off x="0" y="0"/>
            <a:ext cx="3275584" cy="5143500"/>
          </a:xfrm>
          <a:prstGeom prst="rect">
            <a:avLst/>
          </a:prstGeom>
          <a:solidFill>
            <a:srgbClr val="285C4D"/>
          </a:solidFill>
        </p:spPr>
        <p:txBody>
          <a:bodyPr wrap="square" rtlCol="0">
            <a:spAutoFit/>
          </a:bodyPr>
          <a:lstStyle/>
          <a:p>
            <a:endParaRPr lang="en-US" dirty="0"/>
          </a:p>
        </p:txBody>
      </p:sp>
      <p:sp>
        <p:nvSpPr>
          <p:cNvPr id="7" name="Slide Number Placeholder 6">
            <a:extLst>
              <a:ext uri="{FF2B5EF4-FFF2-40B4-BE49-F238E27FC236}">
                <a16:creationId xmlns:a16="http://schemas.microsoft.com/office/drawing/2014/main" id="{50E3203F-47F1-544E-B9C6-2A5EC2554817}"/>
              </a:ext>
            </a:extLst>
          </p:cNvPr>
          <p:cNvSpPr>
            <a:spLocks noGrp="1"/>
          </p:cNvSpPr>
          <p:nvPr>
            <p:ph type="sldNum" sz="quarter" idx="12"/>
          </p:nvPr>
        </p:nvSpPr>
        <p:spPr/>
        <p:txBody>
          <a:bodyPr/>
          <a:lstStyle/>
          <a:p>
            <a:fld id="{3F065852-B72C-CB4D-980E-E202D86A797A}" type="slidenum">
              <a:rPr lang="en-US" smtClean="0"/>
              <a:t>9</a:t>
            </a:fld>
            <a:endParaRPr lang="en-US" dirty="0"/>
          </a:p>
        </p:txBody>
      </p:sp>
      <p:sp>
        <p:nvSpPr>
          <p:cNvPr id="16" name="TextBox 15">
            <a:extLst>
              <a:ext uri="{FF2B5EF4-FFF2-40B4-BE49-F238E27FC236}">
                <a16:creationId xmlns:a16="http://schemas.microsoft.com/office/drawing/2014/main" id="{B6175E8A-EA2B-4211-9457-64AEF7F26AE1}"/>
              </a:ext>
            </a:extLst>
          </p:cNvPr>
          <p:cNvSpPr txBox="1"/>
          <p:nvPr/>
        </p:nvSpPr>
        <p:spPr>
          <a:xfrm>
            <a:off x="374208"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dirty="0">
              <a:solidFill>
                <a:schemeClr val="bg1"/>
              </a:solidFill>
              <a:latin typeface="Calibri Light"/>
              <a:cs typeface="Helvetica"/>
            </a:endParaRPr>
          </a:p>
        </p:txBody>
      </p:sp>
      <p:pic>
        <p:nvPicPr>
          <p:cNvPr id="18" name="Picture 17">
            <a:extLst>
              <a:ext uri="{FF2B5EF4-FFF2-40B4-BE49-F238E27FC236}">
                <a16:creationId xmlns:a16="http://schemas.microsoft.com/office/drawing/2014/main" id="{AE241447-E593-47A1-AF17-8A06ADF63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9299" y="179661"/>
            <a:ext cx="962540" cy="428227"/>
          </a:xfrm>
          <a:prstGeom prst="rect">
            <a:avLst/>
          </a:prstGeom>
        </p:spPr>
      </p:pic>
      <p:cxnSp>
        <p:nvCxnSpPr>
          <p:cNvPr id="5" name="Straight Connector 4">
            <a:extLst>
              <a:ext uri="{FF2B5EF4-FFF2-40B4-BE49-F238E27FC236}">
                <a16:creationId xmlns:a16="http://schemas.microsoft.com/office/drawing/2014/main" id="{71AAD782-E957-4A42-B7FE-E35881A6DB1C}"/>
              </a:ext>
            </a:extLst>
          </p:cNvPr>
          <p:cNvCxnSpPr>
            <a:cxnSpLocks/>
          </p:cNvCxnSpPr>
          <p:nvPr/>
        </p:nvCxnSpPr>
        <p:spPr>
          <a:xfrm>
            <a:off x="374208" y="1097280"/>
            <a:ext cx="4428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11F4693E-C905-4B4E-8651-F7E5B52F79FB}"/>
              </a:ext>
            </a:extLst>
          </p:cNvPr>
          <p:cNvSpPr txBox="1"/>
          <p:nvPr/>
        </p:nvSpPr>
        <p:spPr>
          <a:xfrm>
            <a:off x="297791" y="184872"/>
            <a:ext cx="553183" cy="300082"/>
          </a:xfrm>
          <a:prstGeom prst="rect">
            <a:avLst/>
          </a:prstGeom>
          <a:noFill/>
        </p:spPr>
        <p:txBody>
          <a:bodyPr wrap="square" rtlCol="0">
            <a:spAutoFit/>
          </a:bodyPr>
          <a:lstStyle/>
          <a:p>
            <a:r>
              <a:rPr lang="fi-FI" dirty="0">
                <a:solidFill>
                  <a:schemeClr val="bg1"/>
                </a:solidFill>
                <a:latin typeface="Arial Black" panose="020B0A04020102020204" pitchFamily="34" charset="0"/>
              </a:rPr>
              <a:t>5/5</a:t>
            </a:r>
          </a:p>
        </p:txBody>
      </p:sp>
      <p:sp>
        <p:nvSpPr>
          <p:cNvPr id="9" name="TextBox 15">
            <a:extLst>
              <a:ext uri="{FF2B5EF4-FFF2-40B4-BE49-F238E27FC236}">
                <a16:creationId xmlns:a16="http://schemas.microsoft.com/office/drawing/2014/main" id="{82B46767-D5FA-4BD1-AA7B-CEFD7C815D2B}"/>
              </a:ext>
            </a:extLst>
          </p:cNvPr>
          <p:cNvSpPr txBox="1"/>
          <p:nvPr/>
        </p:nvSpPr>
        <p:spPr>
          <a:xfrm>
            <a:off x="526608" y="15789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endParaRPr lang="en-US" sz="1800" b="1" dirty="0">
              <a:solidFill>
                <a:schemeClr val="bg1"/>
              </a:solidFill>
              <a:latin typeface="Calibri Light"/>
              <a:cs typeface="Helvetica"/>
            </a:endParaRPr>
          </a:p>
          <a:p>
            <a:pPr marL="57150" defTabSz="914400">
              <a:lnSpc>
                <a:spcPct val="90000"/>
              </a:lnSpc>
              <a:spcBef>
                <a:spcPts val="600"/>
              </a:spcBef>
              <a:spcAft>
                <a:spcPts val="600"/>
              </a:spcAft>
            </a:pPr>
            <a:endParaRPr lang="en-US" sz="1800" b="1" dirty="0">
              <a:solidFill>
                <a:schemeClr val="bg1"/>
              </a:solidFill>
              <a:latin typeface="Calibri Light"/>
              <a:cs typeface="Helvetica"/>
            </a:endParaRPr>
          </a:p>
        </p:txBody>
      </p:sp>
      <p:sp>
        <p:nvSpPr>
          <p:cNvPr id="10" name="TextBox 15">
            <a:extLst>
              <a:ext uri="{FF2B5EF4-FFF2-40B4-BE49-F238E27FC236}">
                <a16:creationId xmlns:a16="http://schemas.microsoft.com/office/drawing/2014/main" id="{D1DA9B4F-0870-41D6-8E63-8531B7597D7C}"/>
              </a:ext>
            </a:extLst>
          </p:cNvPr>
          <p:cNvSpPr txBox="1"/>
          <p:nvPr/>
        </p:nvSpPr>
        <p:spPr>
          <a:xfrm>
            <a:off x="3327865" y="1426569"/>
            <a:ext cx="5441927" cy="3340694"/>
          </a:xfrm>
          <a:prstGeom prst="rect">
            <a:avLst/>
          </a:prstGeom>
        </p:spPr>
        <p:txBody>
          <a:bodyPr vert="horz" lIns="91440" tIns="45720" rIns="91440" bIns="45720" rtlCol="0" anchor="t">
            <a:normAutofit/>
          </a:bodyPr>
          <a:lstStyle/>
          <a:p>
            <a:pPr marL="342900" indent="-285750" defTabSz="914400">
              <a:lnSpc>
                <a:spcPct val="90000"/>
              </a:lnSpc>
              <a:spcBef>
                <a:spcPts val="600"/>
              </a:spcBef>
              <a:spcAft>
                <a:spcPts val="1800"/>
              </a:spcAft>
              <a:buFont typeface="Arial" panose="020B0604020202020204" pitchFamily="34" charset="0"/>
              <a:buChar char="•"/>
            </a:pPr>
            <a:r>
              <a:rPr lang="es-ES" sz="1800" dirty="0">
                <a:solidFill>
                  <a:schemeClr val="bg1">
                    <a:lumMod val="50000"/>
                  </a:schemeClr>
                </a:solidFill>
                <a:latin typeface="Calibri Light"/>
                <a:cs typeface="Helvetica"/>
              </a:rPr>
              <a:t>La división de responsabilidades es flexible, siempre que haya conformidad en cada UM.</a:t>
            </a: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Unidades de Manejo de Recursos (UMR) incluidas en nueva sección. </a:t>
            </a:r>
          </a:p>
          <a:p>
            <a:pPr marL="342900" indent="-285750" defTabSz="914400">
              <a:lnSpc>
                <a:spcPct val="90000"/>
              </a:lnSpc>
              <a:buFont typeface="Arial" panose="020B0604020202020204" pitchFamily="34" charset="0"/>
              <a:buChar char="•"/>
            </a:pPr>
            <a:endParaRPr lang="es-ES" sz="1800" dirty="0">
              <a:solidFill>
                <a:schemeClr val="bg1">
                  <a:lumMod val="50000"/>
                </a:schemeClr>
              </a:solidFill>
              <a:latin typeface="Calibri Light"/>
              <a:cs typeface="Helvetica"/>
            </a:endParaRPr>
          </a:p>
          <a:p>
            <a:pPr marL="342900" indent="-285750" defTabSz="914400">
              <a:lnSpc>
                <a:spcPct val="90000"/>
              </a:lnSpc>
              <a:buFont typeface="Arial" panose="020B0604020202020204" pitchFamily="34" charset="0"/>
              <a:buChar char="•"/>
            </a:pPr>
            <a:r>
              <a:rPr lang="es-ES" sz="1800" dirty="0">
                <a:solidFill>
                  <a:schemeClr val="bg1">
                    <a:lumMod val="50000"/>
                  </a:schemeClr>
                </a:solidFill>
                <a:latin typeface="Calibri Light"/>
                <a:cs typeface="Helvetica"/>
              </a:rPr>
              <a:t>Miembros de UMR pueden hacer algunas actividades en sus bosques.</a:t>
            </a:r>
          </a:p>
          <a:p>
            <a:pPr marL="342900" indent="-285750" defTabSz="914400">
              <a:lnSpc>
                <a:spcPct val="90000"/>
              </a:lnSpc>
              <a:buFont typeface="Arial" panose="020B0604020202020204" pitchFamily="34" charset="0"/>
              <a:buChar char="•"/>
            </a:pPr>
            <a:endParaRPr lang="es-ES" sz="1100" dirty="0">
              <a:solidFill>
                <a:schemeClr val="bg1">
                  <a:lumMod val="50000"/>
                </a:schemeClr>
              </a:solidFill>
              <a:latin typeface="Calibri Light"/>
              <a:cs typeface="Helvetica"/>
            </a:endParaRPr>
          </a:p>
          <a:p>
            <a:pPr marL="342900" indent="-285750" defTabSz="914400">
              <a:lnSpc>
                <a:spcPct val="90000"/>
              </a:lnSpc>
              <a:spcBef>
                <a:spcPts val="1200"/>
              </a:spcBef>
              <a:spcAft>
                <a:spcPts val="1800"/>
              </a:spcAft>
              <a:buFont typeface="Arial" panose="020B0604020202020204" pitchFamily="34" charset="0"/>
              <a:buChar char="•"/>
            </a:pPr>
            <a:r>
              <a:rPr lang="es-ES" sz="1800" dirty="0">
                <a:solidFill>
                  <a:schemeClr val="bg1">
                    <a:lumMod val="50000"/>
                  </a:schemeClr>
                </a:solidFill>
                <a:latin typeface="Calibri Light"/>
                <a:cs typeface="Helvetica"/>
              </a:rPr>
              <a:t>No-conformidades internas pueden ser debidas a la actuación de un miembro o de la entidad grupal.</a:t>
            </a:r>
          </a:p>
        </p:txBody>
      </p:sp>
      <p:sp>
        <p:nvSpPr>
          <p:cNvPr id="11" name="TextBox 15">
            <a:extLst>
              <a:ext uri="{FF2B5EF4-FFF2-40B4-BE49-F238E27FC236}">
                <a16:creationId xmlns:a16="http://schemas.microsoft.com/office/drawing/2014/main" id="{BE1EA1BC-DA2C-42C2-8998-38A6CCD5C605}"/>
              </a:ext>
            </a:extLst>
          </p:cNvPr>
          <p:cNvSpPr txBox="1"/>
          <p:nvPr/>
        </p:nvSpPr>
        <p:spPr>
          <a:xfrm>
            <a:off x="350289" y="1426569"/>
            <a:ext cx="2901376" cy="3399431"/>
          </a:xfrm>
          <a:prstGeom prst="rect">
            <a:avLst/>
          </a:prstGeom>
        </p:spPr>
        <p:txBody>
          <a:bodyPr vert="horz" lIns="91440" tIns="45720" rIns="91440" bIns="45720" rtlCol="0" anchor="t">
            <a:normAutofit/>
          </a:bodyPr>
          <a:lstStyle/>
          <a:p>
            <a:pPr marL="57150" defTabSz="914400">
              <a:lnSpc>
                <a:spcPct val="90000"/>
              </a:lnSpc>
              <a:spcBef>
                <a:spcPts val="600"/>
              </a:spcBef>
              <a:spcAft>
                <a:spcPts val="600"/>
              </a:spcAft>
            </a:pPr>
            <a:r>
              <a:rPr lang="es-ES" sz="1800" b="1" dirty="0">
                <a:solidFill>
                  <a:schemeClr val="bg1"/>
                </a:solidFill>
                <a:latin typeface="Calibri Light"/>
                <a:cs typeface="Helvetica"/>
              </a:rPr>
              <a:t>Aclarar requisitos actuales</a:t>
            </a:r>
          </a:p>
        </p:txBody>
      </p:sp>
      <p:sp>
        <p:nvSpPr>
          <p:cNvPr id="14" name="Title 1">
            <a:extLst>
              <a:ext uri="{FF2B5EF4-FFF2-40B4-BE49-F238E27FC236}">
                <a16:creationId xmlns:a16="http://schemas.microsoft.com/office/drawing/2014/main" id="{B6BF35EF-3050-46AE-86D1-770904E4E619}"/>
              </a:ext>
            </a:extLst>
          </p:cNvPr>
          <p:cNvSpPr txBox="1">
            <a:spLocks/>
          </p:cNvSpPr>
          <p:nvPr/>
        </p:nvSpPr>
        <p:spPr>
          <a:xfrm>
            <a:off x="282161" y="179662"/>
            <a:ext cx="2586085" cy="11620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1200"/>
              </a:spcBef>
              <a:spcAft>
                <a:spcPts val="1200"/>
              </a:spcAft>
            </a:pPr>
            <a:r>
              <a:rPr lang="es-ES" sz="2400" dirty="0">
                <a:solidFill>
                  <a:schemeClr val="bg1"/>
                </a:solidFill>
                <a:latin typeface="Arial Black"/>
                <a:cs typeface="Helvetica"/>
              </a:rPr>
              <a:t>Cambios </a:t>
            </a:r>
            <a:br>
              <a:rPr lang="es-ES" sz="2400" dirty="0">
                <a:solidFill>
                  <a:schemeClr val="bg1"/>
                </a:solidFill>
                <a:latin typeface="Arial Black"/>
                <a:cs typeface="Helvetica"/>
              </a:rPr>
            </a:br>
            <a:r>
              <a:rPr lang="es-ES" sz="2400" dirty="0">
                <a:solidFill>
                  <a:schemeClr val="bg1"/>
                </a:solidFill>
                <a:latin typeface="Arial Black"/>
                <a:cs typeface="Helvetica"/>
              </a:rPr>
              <a:t>principales</a:t>
            </a:r>
          </a:p>
        </p:txBody>
      </p:sp>
    </p:spTree>
    <p:extLst>
      <p:ext uri="{BB962C8B-B14F-4D97-AF65-F5344CB8AC3E}">
        <p14:creationId xmlns:p14="http://schemas.microsoft.com/office/powerpoint/2010/main" val="3625400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work" id="{F59175E7-7217-854B-8063-83461FF1AA89}" vid="{6232D1E8-2CDD-134C-87D8-8B85E74F1D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yperlink xmlns="efc2542a-561c-4b3e-ba0c-b6a93958cf96">
      <Url xsi:nil="true"/>
      <Description xsi:nil="true"/>
    </hyperlink>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2CB29C2D4AD9A248AC9551809FB7475D" ma:contentTypeVersion="13" ma:contentTypeDescription="Luo uusi asiakirja." ma:contentTypeScope="" ma:versionID="dc8dd22ad1c2863b8f991456541d49c0">
  <xsd:schema xmlns:xsd="http://www.w3.org/2001/XMLSchema" xmlns:xs="http://www.w3.org/2001/XMLSchema" xmlns:p="http://schemas.microsoft.com/office/2006/metadata/properties" xmlns:ns2="efc2542a-561c-4b3e-ba0c-b6a93958cf96" xmlns:ns3="5b5afd21-02a2-479e-8ccf-e4ace2f9df0f" targetNamespace="http://schemas.microsoft.com/office/2006/metadata/properties" ma:root="true" ma:fieldsID="e7efcc215f8675eea96f9073f58dfb00" ns2:_="" ns3:_="">
    <xsd:import namespace="efc2542a-561c-4b3e-ba0c-b6a93958cf96"/>
    <xsd:import namespace="5b5afd21-02a2-479e-8ccf-e4ace2f9df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hyper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2542a-561c-4b3e-ba0c-b6a93958c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hyperlink" ma:index="20"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b5afd21-02a2-479e-8ccf-e4ace2f9df0f"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D771D5-5F46-4194-82F6-7A0397F4DB54}">
  <ds:schemaRefs>
    <ds:schemaRef ds:uri="http://schemas.microsoft.com/sharepoint/v3/contenttype/forms"/>
  </ds:schemaRefs>
</ds:datastoreItem>
</file>

<file path=customXml/itemProps2.xml><?xml version="1.0" encoding="utf-8"?>
<ds:datastoreItem xmlns:ds="http://schemas.openxmlformats.org/officeDocument/2006/customXml" ds:itemID="{A120A37D-3332-4724-BDA3-A6DB04CBC31C}">
  <ds:schemaRefs>
    <ds:schemaRef ds:uri="http://purl.org/dc/terms/"/>
    <ds:schemaRef ds:uri="efc2542a-561c-4b3e-ba0c-b6a93958cf96"/>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5b5afd21-02a2-479e-8ccf-e4ace2f9df0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CD5E84D-F11F-45DB-B3B6-C8E309155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2542a-561c-4b3e-ba0c-b6a93958cf96"/>
    <ds:schemaRef ds:uri="5b5afd21-02a2-479e-8ccf-e4ace2f9d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4393</TotalTime>
  <Words>1548</Words>
  <Application>Microsoft Office PowerPoint</Application>
  <PresentationFormat>Näytössä katseltava esitys (16:9)</PresentationFormat>
  <Paragraphs>246</Paragraphs>
  <Slides>20</Slides>
  <Notes>20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20</vt:i4>
      </vt:variant>
    </vt:vector>
  </HeadingPairs>
  <TitlesOfParts>
    <vt:vector size="27" baseType="lpstr">
      <vt:lpstr>Arial</vt:lpstr>
      <vt:lpstr>Arial Black</vt:lpstr>
      <vt:lpstr>Calibri</vt:lpstr>
      <vt:lpstr>Calibri Light</vt:lpstr>
      <vt:lpstr>Helvetica</vt:lpstr>
      <vt:lpstr>Wingdings</vt:lpstr>
      <vt:lpstr>Office Theme</vt:lpstr>
      <vt:lpstr>Grupos de Manejo Forestal FSC-STD-30-005 V2-0</vt:lpstr>
      <vt:lpstr>Presentan</vt:lpstr>
      <vt:lpstr>Estructura del seminario</vt:lpstr>
      <vt:lpstr>Revisión y periodo de transición</vt:lpstr>
      <vt:lpstr>Cambios  principales</vt:lpstr>
      <vt:lpstr>PowerPoint-esitys</vt:lpstr>
      <vt:lpstr>PowerPoint-esitys</vt:lpstr>
      <vt:lpstr>PowerPoint-esitys</vt:lpstr>
      <vt:lpstr>PowerPoint-esitys</vt:lpstr>
      <vt:lpstr>1/2 Puesta en marcha del estándar</vt:lpstr>
      <vt:lpstr>PowerPoint-esitys</vt:lpstr>
      <vt:lpstr>Preguntas?</vt:lpstr>
      <vt:lpstr>Información detallada</vt:lpstr>
      <vt:lpstr>Monitoreo  interno</vt:lpstr>
      <vt:lpstr>Contratistas forestales</vt:lpstr>
      <vt:lpstr>Riesgo alto de declaraciones falsas</vt:lpstr>
      <vt:lpstr>Conformidad a través de UMs</vt:lpstr>
      <vt:lpstr>División de responsabilidades</vt:lpstr>
      <vt:lpstr>Unidad de manejo de  recursos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Management Groups FSC-STD-30-005 V2-0</dc:title>
  <dc:creator>Lauri Ilola</dc:creator>
  <cp:lastModifiedBy>Lauri Ilola</cp:lastModifiedBy>
  <cp:revision>85</cp:revision>
  <dcterms:created xsi:type="dcterms:W3CDTF">2021-02-23T10:12:44Z</dcterms:created>
  <dcterms:modified xsi:type="dcterms:W3CDTF">2021-03-04T11:43:25Z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0x0101002CB29C2D4AD9A248AC9551809FB7475D</vt:lpwstr>
  </property>
</Properties>
</file>